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9"/>
  </p:notesMasterIdLst>
  <p:sldIdLst>
    <p:sldId id="256" r:id="rId2"/>
    <p:sldId id="283" r:id="rId3"/>
    <p:sldId id="284" r:id="rId4"/>
    <p:sldId id="302" r:id="rId5"/>
    <p:sldId id="288" r:id="rId6"/>
    <p:sldId id="289" r:id="rId7"/>
    <p:sldId id="290" r:id="rId8"/>
    <p:sldId id="291" r:id="rId9"/>
    <p:sldId id="281" r:id="rId10"/>
    <p:sldId id="271" r:id="rId11"/>
    <p:sldId id="272" r:id="rId12"/>
    <p:sldId id="273" r:id="rId13"/>
    <p:sldId id="296" r:id="rId14"/>
    <p:sldId id="274" r:id="rId15"/>
    <p:sldId id="275" r:id="rId16"/>
    <p:sldId id="276" r:id="rId17"/>
    <p:sldId id="277" r:id="rId18"/>
    <p:sldId id="278" r:id="rId19"/>
    <p:sldId id="279" r:id="rId20"/>
    <p:sldId id="295" r:id="rId21"/>
    <p:sldId id="297" r:id="rId22"/>
    <p:sldId id="300" r:id="rId23"/>
    <p:sldId id="260" r:id="rId24"/>
    <p:sldId id="298" r:id="rId25"/>
    <p:sldId id="299" r:id="rId26"/>
    <p:sldId id="301" r:id="rId27"/>
    <p:sldId id="263" r:id="rId28"/>
    <p:sldId id="303" r:id="rId29"/>
    <p:sldId id="287" r:id="rId30"/>
    <p:sldId id="292" r:id="rId31"/>
    <p:sldId id="286" r:id="rId32"/>
    <p:sldId id="293" r:id="rId33"/>
    <p:sldId id="266" r:id="rId34"/>
    <p:sldId id="268" r:id="rId35"/>
    <p:sldId id="280" r:id="rId36"/>
    <p:sldId id="267" r:id="rId37"/>
    <p:sldId id="26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D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A68F11-59EF-4A60-8776-33EF1674C936}" type="datetimeFigureOut">
              <a:rPr lang="en-US" smtClean="0"/>
              <a:t>4/29/2019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9FEC21-9B06-4E54-97AB-897FA6A803B3}" type="slidenum">
              <a:rPr lang="en-US" smtClean="0"/>
              <a:t>‹#›</a:t>
            </a:fld>
            <a:endParaRPr lang="en-US"/>
          </a:p>
        </p:txBody>
      </p:sp>
    </p:spTree>
    <p:extLst>
      <p:ext uri="{BB962C8B-B14F-4D97-AF65-F5344CB8AC3E}">
        <p14:creationId xmlns:p14="http://schemas.microsoft.com/office/powerpoint/2010/main" val="4276823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General algorithms and socially sensitive </a:t>
            </a:r>
          </a:p>
        </p:txBody>
      </p:sp>
      <p:sp>
        <p:nvSpPr>
          <p:cNvPr id="4" name="Slide Number Placeholder 3"/>
          <p:cNvSpPr>
            <a:spLocks noGrp="1"/>
          </p:cNvSpPr>
          <p:nvPr>
            <p:ph type="sldNum" sz="quarter" idx="5"/>
          </p:nvPr>
        </p:nvSpPr>
        <p:spPr/>
        <p:txBody>
          <a:bodyPr/>
          <a:lstStyle/>
          <a:p>
            <a:fld id="{669FEC21-9B06-4E54-97AB-897FA6A803B3}" type="slidenum">
              <a:rPr lang="en-US" smtClean="0"/>
              <a:t>3</a:t>
            </a:fld>
            <a:endParaRPr lang="en-US"/>
          </a:p>
        </p:txBody>
      </p:sp>
    </p:spTree>
    <p:extLst>
      <p:ext uri="{BB962C8B-B14F-4D97-AF65-F5344CB8AC3E}">
        <p14:creationId xmlns:p14="http://schemas.microsoft.com/office/powerpoint/2010/main" val="3541638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POST-PROCESSING technique to equalize PPV, NPV, FNR and FPR. </a:t>
            </a:r>
          </a:p>
        </p:txBody>
      </p:sp>
      <p:sp>
        <p:nvSpPr>
          <p:cNvPr id="4" name="Slide Number Placeholder 3"/>
          <p:cNvSpPr>
            <a:spLocks noGrp="1"/>
          </p:cNvSpPr>
          <p:nvPr>
            <p:ph type="sldNum" sz="quarter" idx="5"/>
          </p:nvPr>
        </p:nvSpPr>
        <p:spPr/>
        <p:txBody>
          <a:bodyPr/>
          <a:lstStyle/>
          <a:p>
            <a:fld id="{669FEC21-9B06-4E54-97AB-897FA6A803B3}" type="slidenum">
              <a:rPr lang="en-US" smtClean="0"/>
              <a:t>25</a:t>
            </a:fld>
            <a:endParaRPr lang="en-US"/>
          </a:p>
        </p:txBody>
      </p:sp>
    </p:spTree>
    <p:extLst>
      <p:ext uri="{BB962C8B-B14F-4D97-AF65-F5344CB8AC3E}">
        <p14:creationId xmlns:p14="http://schemas.microsoft.com/office/powerpoint/2010/main" val="2009472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Equalizing the AP makes the post processor group-blind.</a:t>
            </a:r>
          </a:p>
        </p:txBody>
      </p:sp>
      <p:sp>
        <p:nvSpPr>
          <p:cNvPr id="4" name="Slide Number Placeholder 3"/>
          <p:cNvSpPr>
            <a:spLocks noGrp="1"/>
          </p:cNvSpPr>
          <p:nvPr>
            <p:ph type="sldNum" sz="quarter" idx="5"/>
          </p:nvPr>
        </p:nvSpPr>
        <p:spPr/>
        <p:txBody>
          <a:bodyPr/>
          <a:lstStyle/>
          <a:p>
            <a:fld id="{669FEC21-9B06-4E54-97AB-897FA6A803B3}" type="slidenum">
              <a:rPr lang="en-US" smtClean="0"/>
              <a:t>26</a:t>
            </a:fld>
            <a:endParaRPr lang="en-US"/>
          </a:p>
        </p:txBody>
      </p:sp>
    </p:spTree>
    <p:extLst>
      <p:ext uri="{BB962C8B-B14F-4D97-AF65-F5344CB8AC3E}">
        <p14:creationId xmlns:p14="http://schemas.microsoft.com/office/powerpoint/2010/main" val="2199269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conversion is calculated by dividing PDF of both the groups\</a:t>
            </a:r>
          </a:p>
          <a:p>
            <a:endParaRPr lang="en-US">
              <a:cs typeface="Calibri"/>
            </a:endParaRPr>
          </a:p>
        </p:txBody>
      </p:sp>
      <p:sp>
        <p:nvSpPr>
          <p:cNvPr id="4" name="Slide Number Placeholder 3"/>
          <p:cNvSpPr>
            <a:spLocks noGrp="1"/>
          </p:cNvSpPr>
          <p:nvPr>
            <p:ph type="sldNum" sz="quarter" idx="5"/>
          </p:nvPr>
        </p:nvSpPr>
        <p:spPr/>
        <p:txBody>
          <a:bodyPr/>
          <a:lstStyle/>
          <a:p>
            <a:fld id="{669FEC21-9B06-4E54-97AB-897FA6A803B3}" type="slidenum">
              <a:rPr lang="en-US" smtClean="0"/>
              <a:t>29</a:t>
            </a:fld>
            <a:endParaRPr lang="en-US"/>
          </a:p>
        </p:txBody>
      </p:sp>
    </p:spTree>
    <p:extLst>
      <p:ext uri="{BB962C8B-B14F-4D97-AF65-F5344CB8AC3E}">
        <p14:creationId xmlns:p14="http://schemas.microsoft.com/office/powerpoint/2010/main" val="972167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African american deferrals are high risk and caucasian are low risk</a:t>
            </a:r>
          </a:p>
        </p:txBody>
      </p:sp>
      <p:sp>
        <p:nvSpPr>
          <p:cNvPr id="4" name="Slide Number Placeholder 3"/>
          <p:cNvSpPr>
            <a:spLocks noGrp="1"/>
          </p:cNvSpPr>
          <p:nvPr>
            <p:ph type="sldNum" sz="quarter" idx="5"/>
          </p:nvPr>
        </p:nvSpPr>
        <p:spPr/>
        <p:txBody>
          <a:bodyPr/>
          <a:lstStyle/>
          <a:p>
            <a:fld id="{669FEC21-9B06-4E54-97AB-897FA6A803B3}" type="slidenum">
              <a:rPr lang="en-US" smtClean="0"/>
              <a:t>30</a:t>
            </a:fld>
            <a:endParaRPr lang="en-US"/>
          </a:p>
        </p:txBody>
      </p:sp>
    </p:spTree>
    <p:extLst>
      <p:ext uri="{BB962C8B-B14F-4D97-AF65-F5344CB8AC3E}">
        <p14:creationId xmlns:p14="http://schemas.microsoft.com/office/powerpoint/2010/main" val="1982781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Compass: gives likelihood of a defendant commiting crime in future.</a:t>
            </a:r>
          </a:p>
        </p:txBody>
      </p:sp>
      <p:sp>
        <p:nvSpPr>
          <p:cNvPr id="4" name="Slide Number Placeholder 3"/>
          <p:cNvSpPr>
            <a:spLocks noGrp="1"/>
          </p:cNvSpPr>
          <p:nvPr>
            <p:ph type="sldNum" sz="quarter" idx="5"/>
          </p:nvPr>
        </p:nvSpPr>
        <p:spPr/>
        <p:txBody>
          <a:bodyPr/>
          <a:lstStyle/>
          <a:p>
            <a:fld id="{669FEC21-9B06-4E54-97AB-897FA6A803B3}" type="slidenum">
              <a:rPr lang="en-US" smtClean="0"/>
              <a:t>5</a:t>
            </a:fld>
            <a:endParaRPr lang="en-US"/>
          </a:p>
        </p:txBody>
      </p:sp>
    </p:spTree>
    <p:extLst>
      <p:ext uri="{BB962C8B-B14F-4D97-AF65-F5344CB8AC3E}">
        <p14:creationId xmlns:p14="http://schemas.microsoft.com/office/powerpoint/2010/main" val="1502651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Machine bias is mostly studied by theoretical computer scientists and economists</a:t>
            </a:r>
          </a:p>
        </p:txBody>
      </p:sp>
      <p:sp>
        <p:nvSpPr>
          <p:cNvPr id="4" name="Slide Number Placeholder 3"/>
          <p:cNvSpPr>
            <a:spLocks noGrp="1"/>
          </p:cNvSpPr>
          <p:nvPr>
            <p:ph type="sldNum" sz="quarter" idx="5"/>
          </p:nvPr>
        </p:nvSpPr>
        <p:spPr/>
        <p:txBody>
          <a:bodyPr/>
          <a:lstStyle/>
          <a:p>
            <a:fld id="{669FEC21-9B06-4E54-97AB-897FA6A803B3}" type="slidenum">
              <a:rPr lang="en-US" smtClean="0"/>
              <a:t>9</a:t>
            </a:fld>
            <a:endParaRPr lang="en-US"/>
          </a:p>
        </p:txBody>
      </p:sp>
    </p:spTree>
    <p:extLst>
      <p:ext uri="{BB962C8B-B14F-4D97-AF65-F5344CB8AC3E}">
        <p14:creationId xmlns:p14="http://schemas.microsoft.com/office/powerpoint/2010/main" val="2484510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Imagine 3 political groups. Red hat are into checkers. Lots of their uploaded images contain checker boards.</a:t>
            </a:r>
          </a:p>
          <a:p>
            <a:r>
              <a:rPr lang="en-US">
                <a:cs typeface="Calibri"/>
              </a:rPr>
              <a:t>Unrelatedly a hate group starts using a checkered flag as their symbol.</a:t>
            </a:r>
          </a:p>
          <a:p>
            <a:endParaRPr lang="en-US">
              <a:cs typeface="Calibri"/>
            </a:endParaRPr>
          </a:p>
          <a:p>
            <a:r>
              <a:rPr lang="en-US">
                <a:cs typeface="Calibri"/>
              </a:rPr>
              <a:t>We want to ban all images containing cf.. Banning system not perfect. Some checkered flags are </a:t>
            </a:r>
            <a:r>
              <a:rPr lang="en-US" err="1">
                <a:cs typeface="Calibri"/>
              </a:rPr>
              <a:t>gonna</a:t>
            </a:r>
            <a:r>
              <a:rPr lang="en-US">
                <a:cs typeface="Calibri"/>
              </a:rPr>
              <a:t> get through the filter and will be posted anyway. Some others will be </a:t>
            </a:r>
            <a:r>
              <a:rPr lang="en-US" err="1">
                <a:cs typeface="Calibri"/>
              </a:rPr>
              <a:t>incorectly</a:t>
            </a:r>
            <a:r>
              <a:rPr lang="en-US">
                <a:cs typeface="Calibri"/>
              </a:rPr>
              <a:t> marked and banned.</a:t>
            </a:r>
          </a:p>
          <a:p>
            <a:endParaRPr lang="en-US">
              <a:cs typeface="Calibri"/>
            </a:endParaRPr>
          </a:p>
          <a:p>
            <a:r>
              <a:rPr lang="en-US">
                <a:cs typeface="Calibri"/>
              </a:rPr>
              <a:t>Banning system works well for blue hat but causes problems in the red hat images, they think there is some political bias</a:t>
            </a:r>
          </a:p>
        </p:txBody>
      </p:sp>
      <p:sp>
        <p:nvSpPr>
          <p:cNvPr id="4" name="Slide Number Placeholder 3"/>
          <p:cNvSpPr>
            <a:spLocks noGrp="1"/>
          </p:cNvSpPr>
          <p:nvPr>
            <p:ph type="sldNum" sz="quarter" idx="5"/>
          </p:nvPr>
        </p:nvSpPr>
        <p:spPr/>
        <p:txBody>
          <a:bodyPr/>
          <a:lstStyle/>
          <a:p>
            <a:fld id="{669FEC21-9B06-4E54-97AB-897FA6A803B3}" type="slidenum">
              <a:rPr lang="en-US" smtClean="0"/>
              <a:t>10</a:t>
            </a:fld>
            <a:endParaRPr lang="en-US"/>
          </a:p>
        </p:txBody>
      </p:sp>
    </p:spTree>
    <p:extLst>
      <p:ext uri="{BB962C8B-B14F-4D97-AF65-F5344CB8AC3E}">
        <p14:creationId xmlns:p14="http://schemas.microsoft.com/office/powerpoint/2010/main" val="433309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4 ways to measure the error imbalance.. Blue </a:t>
            </a:r>
            <a:r>
              <a:rPr lang="en-US" err="1">
                <a:cs typeface="Calibri"/>
              </a:rPr>
              <a:t>ppv</a:t>
            </a:r>
            <a:r>
              <a:rPr lang="en-US">
                <a:cs typeface="Calibri"/>
              </a:rPr>
              <a:t> higher I.e. blue images that were banned were actually </a:t>
            </a:r>
            <a:r>
              <a:rPr lang="en-US" err="1">
                <a:cs typeface="Calibri"/>
              </a:rPr>
              <a:t>cf</a:t>
            </a:r>
          </a:p>
        </p:txBody>
      </p:sp>
      <p:sp>
        <p:nvSpPr>
          <p:cNvPr id="4" name="Slide Number Placeholder 3"/>
          <p:cNvSpPr>
            <a:spLocks noGrp="1"/>
          </p:cNvSpPr>
          <p:nvPr>
            <p:ph type="sldNum" sz="quarter" idx="5"/>
          </p:nvPr>
        </p:nvSpPr>
        <p:spPr/>
        <p:txBody>
          <a:bodyPr/>
          <a:lstStyle/>
          <a:p>
            <a:fld id="{669FEC21-9B06-4E54-97AB-897FA6A803B3}" type="slidenum">
              <a:rPr lang="en-US" smtClean="0"/>
              <a:t>17</a:t>
            </a:fld>
            <a:endParaRPr lang="en-US"/>
          </a:p>
        </p:txBody>
      </p:sp>
    </p:spTree>
    <p:extLst>
      <p:ext uri="{BB962C8B-B14F-4D97-AF65-F5344CB8AC3E}">
        <p14:creationId xmlns:p14="http://schemas.microsoft.com/office/powerpoint/2010/main" val="822878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Usually measuring or equalizing these values between groups is called group fairness</a:t>
            </a:r>
          </a:p>
          <a:p>
            <a:endParaRPr lang="en-US">
              <a:cs typeface="Calibri"/>
            </a:endParaRPr>
          </a:p>
          <a:p>
            <a:r>
              <a:rPr lang="en-US">
                <a:cs typeface="Calibri"/>
              </a:rPr>
              <a:t>Change of strategy</a:t>
            </a:r>
          </a:p>
        </p:txBody>
      </p:sp>
      <p:sp>
        <p:nvSpPr>
          <p:cNvPr id="4" name="Slide Number Placeholder 3"/>
          <p:cNvSpPr>
            <a:spLocks noGrp="1"/>
          </p:cNvSpPr>
          <p:nvPr>
            <p:ph type="sldNum" sz="quarter" idx="5"/>
          </p:nvPr>
        </p:nvSpPr>
        <p:spPr/>
        <p:txBody>
          <a:bodyPr/>
          <a:lstStyle/>
          <a:p>
            <a:fld id="{669FEC21-9B06-4E54-97AB-897FA6A803B3}" type="slidenum">
              <a:rPr lang="en-US" smtClean="0"/>
              <a:t>18</a:t>
            </a:fld>
            <a:endParaRPr lang="en-US"/>
          </a:p>
        </p:txBody>
      </p:sp>
    </p:spTree>
    <p:extLst>
      <p:ext uri="{BB962C8B-B14F-4D97-AF65-F5344CB8AC3E}">
        <p14:creationId xmlns:p14="http://schemas.microsoft.com/office/powerpoint/2010/main" val="765736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idea is that rather than making a binary decision on every image that we get, we can defer on some of these images to a downstream decision maker (moderator)</a:t>
            </a:r>
          </a:p>
          <a:p>
            <a:r>
              <a:rPr lang="en-US">
                <a:cs typeface="Calibri"/>
              </a:rPr>
              <a:t>Why would we do this?</a:t>
            </a:r>
          </a:p>
          <a:p>
            <a:r>
              <a:rPr lang="en-US">
                <a:cs typeface="Calibri"/>
              </a:rPr>
              <a:t>1) moderator more accurate but was too expensive or not scalable enough</a:t>
            </a:r>
          </a:p>
          <a:p>
            <a:r>
              <a:rPr lang="en-US">
                <a:cs typeface="Calibri"/>
              </a:rPr>
              <a:t>This avoids a tradeoff with accuracy</a:t>
            </a:r>
          </a:p>
          <a:p>
            <a:endParaRPr lang="en-US">
              <a:cs typeface="Calibri"/>
            </a:endParaRPr>
          </a:p>
          <a:p>
            <a:r>
              <a:rPr lang="en-US">
                <a:cs typeface="Calibri"/>
              </a:rPr>
              <a:t>We are maintaining error balance only on non deferred results</a:t>
            </a:r>
          </a:p>
        </p:txBody>
      </p:sp>
      <p:sp>
        <p:nvSpPr>
          <p:cNvPr id="4" name="Slide Number Placeholder 3"/>
          <p:cNvSpPr>
            <a:spLocks noGrp="1"/>
          </p:cNvSpPr>
          <p:nvPr>
            <p:ph type="sldNum" sz="quarter" idx="5"/>
          </p:nvPr>
        </p:nvSpPr>
        <p:spPr/>
        <p:txBody>
          <a:bodyPr/>
          <a:lstStyle/>
          <a:p>
            <a:fld id="{669FEC21-9B06-4E54-97AB-897FA6A803B3}" type="slidenum">
              <a:rPr lang="en-US" smtClean="0"/>
              <a:t>19</a:t>
            </a:fld>
            <a:endParaRPr lang="en-US"/>
          </a:p>
        </p:txBody>
      </p:sp>
    </p:spTree>
    <p:extLst>
      <p:ext uri="{BB962C8B-B14F-4D97-AF65-F5344CB8AC3E}">
        <p14:creationId xmlns:p14="http://schemas.microsoft.com/office/powerpoint/2010/main" val="717571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Deferred on low confidence </a:t>
            </a:r>
          </a:p>
        </p:txBody>
      </p:sp>
      <p:sp>
        <p:nvSpPr>
          <p:cNvPr id="4" name="Slide Number Placeholder 3"/>
          <p:cNvSpPr>
            <a:spLocks noGrp="1"/>
          </p:cNvSpPr>
          <p:nvPr>
            <p:ph type="sldNum" sz="quarter" idx="5"/>
          </p:nvPr>
        </p:nvSpPr>
        <p:spPr/>
        <p:txBody>
          <a:bodyPr/>
          <a:lstStyle/>
          <a:p>
            <a:fld id="{669FEC21-9B06-4E54-97AB-897FA6A803B3}" type="slidenum">
              <a:rPr lang="en-US" smtClean="0"/>
              <a:t>20</a:t>
            </a:fld>
            <a:endParaRPr lang="en-US"/>
          </a:p>
        </p:txBody>
      </p:sp>
    </p:spTree>
    <p:extLst>
      <p:ext uri="{BB962C8B-B14F-4D97-AF65-F5344CB8AC3E}">
        <p14:creationId xmlns:p14="http://schemas.microsoft.com/office/powerpoint/2010/main" val="781193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Calibration: Rather than making hard decisions directly, we will first create a soft classifier to generate calibrated score and based on that we will take </a:t>
            </a:r>
            <a:r>
              <a:rPr lang="en-US" err="1">
                <a:cs typeface="Calibri"/>
              </a:rPr>
              <a:t>dicisions</a:t>
            </a:r>
            <a:r>
              <a:rPr lang="en-US">
                <a:cs typeface="Calibri"/>
              </a:rPr>
              <a:t>.</a:t>
            </a:r>
          </a:p>
          <a:p>
            <a:endParaRPr lang="en-US">
              <a:cs typeface="Calibri"/>
            </a:endParaRPr>
          </a:p>
          <a:p>
            <a:r>
              <a:rPr lang="en-US">
                <a:cs typeface="Calibri"/>
              </a:rPr>
              <a:t>AP: Typically, we equalizes FPR and FNR for all protected groups BUT here we are equalizing FPR, FNR, PPV and NPV based on soft classifiers score for each group</a:t>
            </a:r>
            <a:endParaRPr lang="en-US"/>
          </a:p>
        </p:txBody>
      </p:sp>
      <p:sp>
        <p:nvSpPr>
          <p:cNvPr id="4" name="Slide Number Placeholder 3"/>
          <p:cNvSpPr>
            <a:spLocks noGrp="1"/>
          </p:cNvSpPr>
          <p:nvPr>
            <p:ph type="sldNum" sz="quarter" idx="5"/>
          </p:nvPr>
        </p:nvSpPr>
        <p:spPr/>
        <p:txBody>
          <a:bodyPr/>
          <a:lstStyle/>
          <a:p>
            <a:fld id="{669FEC21-9B06-4E54-97AB-897FA6A803B3}" type="slidenum">
              <a:rPr lang="en-US" smtClean="0"/>
              <a:t>23</a:t>
            </a:fld>
            <a:endParaRPr lang="en-US"/>
          </a:p>
        </p:txBody>
      </p:sp>
    </p:spTree>
    <p:extLst>
      <p:ext uri="{BB962C8B-B14F-4D97-AF65-F5344CB8AC3E}">
        <p14:creationId xmlns:p14="http://schemas.microsoft.com/office/powerpoint/2010/main" val="729665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657EDB6-7619-4D45-B638-132E8873856C}" type="datetime1">
              <a:rPr lang="en-US" smtClean="0"/>
              <a:t>4/29/2019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85C5DB-C092-46F8-A606-BBEEB058043D}" type="datetime1">
              <a:rPr lang="en-US" smtClean="0"/>
              <a:t>4/29/2019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B0C13A-A0F0-4F45-AA77-92A9C9556CF5}" type="datetime1">
              <a:rPr lang="en-US" smtClean="0"/>
              <a:t>4/29/2019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EFAB33-2146-402B-9B63-A0D4FEE0DF12}" type="datetime1">
              <a:rPr lang="en-US" smtClean="0"/>
              <a:t>4/29/2019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E103C6-6BE8-4981-A478-7B567D1A002E}" type="datetime1">
              <a:rPr lang="en-US" smtClean="0"/>
              <a:t>4/29/2019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8D11AE2-656B-4E3A-B9A3-A7E161BF18EA}" type="datetime1">
              <a:rPr lang="en-US" smtClean="0"/>
              <a:t>4/29/2019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71941D2-1AB3-458C-8ED0-C0A70701A6B8}" type="datetime1">
              <a:rPr lang="en-US" smtClean="0"/>
              <a:t>4/29/2019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3EDF227-33F4-4FCB-BAB0-ABAFD80AB89B}" type="datetime1">
              <a:rPr lang="en-US" smtClean="0"/>
              <a:t>4/29/2019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CE329D-CA60-4CE0-B900-9EE584399F3F}" type="datetime1">
              <a:rPr lang="en-US" smtClean="0"/>
              <a:t>4/29/2019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A2986E-43CB-4BAA-8B5A-BD9012FC8342}" type="datetime1">
              <a:rPr lang="en-US" smtClean="0"/>
              <a:t>4/29/2019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18B23F-A8CD-44EA-90D1-775EFDDB6C9C}" type="datetime1">
              <a:rPr lang="en-US" smtClean="0"/>
              <a:t>4/29/2019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D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A6D45D-254B-4CFD-B66C-2DA58520BF15}" type="datetime1">
              <a:rPr lang="en-US" smtClean="0"/>
              <a:t>4/29/2019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cs.toronto.edu/~madras/presentations/fairness-ml-uaig.pdf" TargetMode="External"/><Relationship Id="rId2" Type="http://schemas.openxmlformats.org/officeDocument/2006/relationships/hyperlink" Target="https://arxiv.org/pdf/1810.02003.pdf" TargetMode="External"/><Relationship Id="rId1" Type="http://schemas.openxmlformats.org/officeDocument/2006/relationships/slideLayout" Target="../slideLayouts/slideLayout2.xml"/><Relationship Id="rId6" Type="http://schemas.openxmlformats.org/officeDocument/2006/relationships/hyperlink" Target="https://www.youtube.com/watch?v=Ecl60vmMD5o&amp;t=1222s" TargetMode="External"/><Relationship Id="rId5" Type="http://schemas.openxmlformats.org/officeDocument/2006/relationships/hyperlink" Target="https://fairmlclass.github.io/" TargetMode="External"/><Relationship Id="rId4" Type="http://schemas.openxmlformats.org/officeDocument/2006/relationships/hyperlink" Target="https://fatconference.org/2019/acceptedpapers.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74237" y="914400"/>
            <a:ext cx="3657600" cy="2887579"/>
          </a:xfrm>
        </p:spPr>
        <p:txBody>
          <a:bodyPr>
            <a:normAutofit/>
          </a:bodyPr>
          <a:lstStyle/>
          <a:p>
            <a:r>
              <a:rPr lang="en-US" sz="4800">
                <a:solidFill>
                  <a:srgbClr val="FFFFFF"/>
                </a:solidFill>
                <a:cs typeface="Calibri Light"/>
              </a:rPr>
              <a:t>How fair can we be?</a:t>
            </a:r>
            <a:endParaRPr lang="en-US" sz="4800">
              <a:solidFill>
                <a:srgbClr val="FFFFFF"/>
              </a:solidFill>
            </a:endParaRPr>
          </a:p>
        </p:txBody>
      </p:sp>
      <p:sp>
        <p:nvSpPr>
          <p:cNvPr id="3" name="Subtitle 2"/>
          <p:cNvSpPr>
            <a:spLocks noGrp="1"/>
          </p:cNvSpPr>
          <p:nvPr>
            <p:ph type="subTitle" idx="1"/>
          </p:nvPr>
        </p:nvSpPr>
        <p:spPr>
          <a:xfrm>
            <a:off x="674237" y="4170501"/>
            <a:ext cx="3657600" cy="1525597"/>
          </a:xfrm>
        </p:spPr>
        <p:txBody>
          <a:bodyPr vert="horz" lIns="91440" tIns="45720" rIns="91440" bIns="45720" rtlCol="0" anchor="t">
            <a:normAutofit fontScale="92500"/>
          </a:bodyPr>
          <a:lstStyle/>
          <a:p>
            <a:r>
              <a:rPr lang="en-US" sz="2000">
                <a:solidFill>
                  <a:srgbClr val="FFFFFF"/>
                </a:solidFill>
                <a:cs typeface="Calibri"/>
              </a:rPr>
              <a:t>Team Mangalyaan</a:t>
            </a:r>
          </a:p>
          <a:p>
            <a:r>
              <a:rPr lang="en-US" sz="2000">
                <a:solidFill>
                  <a:srgbClr val="FFFFFF"/>
                </a:solidFill>
                <a:cs typeface="Calibri"/>
              </a:rPr>
              <a:t>Dhaval Bhanderi, </a:t>
            </a:r>
            <a:r>
              <a:rPr lang="en-US" sz="2000" err="1">
                <a:solidFill>
                  <a:srgbClr val="FFFFFF"/>
                </a:solidFill>
                <a:cs typeface="Calibri"/>
              </a:rPr>
              <a:t>Rutu</a:t>
            </a:r>
            <a:r>
              <a:rPr lang="en-US" sz="2000">
                <a:solidFill>
                  <a:srgbClr val="FFFFFF"/>
                </a:solidFill>
                <a:cs typeface="Calibri"/>
              </a:rPr>
              <a:t> Gandhi</a:t>
            </a:r>
            <a:endParaRPr lang="en-US"/>
          </a:p>
          <a:p>
            <a:endParaRPr lang="en-US" sz="2000">
              <a:solidFill>
                <a:srgbClr val="FFFFFF"/>
              </a:solidFill>
              <a:cs typeface="Calibri"/>
            </a:endParaRPr>
          </a:p>
          <a:p>
            <a:r>
              <a:rPr lang="en-US" sz="2000">
                <a:solidFill>
                  <a:srgbClr val="FFFFFF"/>
                </a:solidFill>
                <a:cs typeface="Calibri"/>
              </a:rPr>
              <a:t>CSCI 8360: Data Science Practicum</a:t>
            </a:r>
          </a:p>
        </p:txBody>
      </p:sp>
      <p:cxnSp>
        <p:nvCxnSpPr>
          <p:cNvPr id="34" name="Straight Connector 33">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4" descr="A screenshot of a cell phone&#10;&#10;Description generated with very high confidence">
            <a:extLst>
              <a:ext uri="{FF2B5EF4-FFF2-40B4-BE49-F238E27FC236}">
                <a16:creationId xmlns:a16="http://schemas.microsoft.com/office/drawing/2014/main" id="{0B7AA7A0-7CDF-4A82-B2C2-78437A31EE14}"/>
              </a:ext>
            </a:extLst>
          </p:cNvPr>
          <p:cNvPicPr>
            <a:picLocks noChangeAspect="1"/>
          </p:cNvPicPr>
          <p:nvPr/>
        </p:nvPicPr>
        <p:blipFill>
          <a:blip r:embed="rId2"/>
          <a:stretch>
            <a:fillRect/>
          </a:stretch>
        </p:blipFill>
        <p:spPr>
          <a:xfrm>
            <a:off x="5153822" y="967199"/>
            <a:ext cx="6553545" cy="4931543"/>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5CE04-9E7D-461C-966E-BDC0E915A59B}"/>
              </a:ext>
            </a:extLst>
          </p:cNvPr>
          <p:cNvSpPr>
            <a:spLocks noGrp="1"/>
          </p:cNvSpPr>
          <p:nvPr>
            <p:ph type="title"/>
          </p:nvPr>
        </p:nvSpPr>
        <p:spPr/>
        <p:txBody>
          <a:bodyPr/>
          <a:lstStyle/>
          <a:p>
            <a:r>
              <a:rPr lang="en-US"/>
              <a:t>Hypothetical hateful content blocker including hateful imagery</a:t>
            </a:r>
          </a:p>
        </p:txBody>
      </p:sp>
      <p:pic>
        <p:nvPicPr>
          <p:cNvPr id="4" name="Picture 4" descr="A screenshot of a computer&#10;&#10;Description generated with very high confidence">
            <a:extLst>
              <a:ext uri="{FF2B5EF4-FFF2-40B4-BE49-F238E27FC236}">
                <a16:creationId xmlns:a16="http://schemas.microsoft.com/office/drawing/2014/main" id="{DA433286-D87F-4040-89EC-69F1E0BAB49D}"/>
              </a:ext>
            </a:extLst>
          </p:cNvPr>
          <p:cNvPicPr>
            <a:picLocks noGrp="1" noChangeAspect="1"/>
          </p:cNvPicPr>
          <p:nvPr>
            <p:ph idx="1"/>
          </p:nvPr>
        </p:nvPicPr>
        <p:blipFill rotWithShape="1">
          <a:blip r:embed="rId3"/>
          <a:srcRect l="27129" t="39993" r="26930" b="29991"/>
          <a:stretch/>
        </p:blipFill>
        <p:spPr>
          <a:xfrm>
            <a:off x="404401" y="1690688"/>
            <a:ext cx="11181857" cy="4350382"/>
          </a:xfrm>
          <a:prstGeom prst="rect">
            <a:avLst/>
          </a:prstGeom>
        </p:spPr>
      </p:pic>
      <p:sp>
        <p:nvSpPr>
          <p:cNvPr id="5" name="Slide Number Placeholder 4">
            <a:extLst>
              <a:ext uri="{FF2B5EF4-FFF2-40B4-BE49-F238E27FC236}">
                <a16:creationId xmlns:a16="http://schemas.microsoft.com/office/drawing/2014/main" id="{E92C8380-B6B6-471B-AEC1-38E408063EF5}"/>
              </a:ext>
            </a:extLst>
          </p:cNvPr>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3552420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16503-CF43-42A6-BE29-814E631A5BE3}"/>
              </a:ext>
            </a:extLst>
          </p:cNvPr>
          <p:cNvSpPr>
            <a:spLocks noGrp="1"/>
          </p:cNvSpPr>
          <p:nvPr>
            <p:ph type="title"/>
          </p:nvPr>
        </p:nvSpPr>
        <p:spPr/>
        <p:txBody>
          <a:bodyPr/>
          <a:lstStyle/>
          <a:p>
            <a:r>
              <a:rPr lang="en-US"/>
              <a:t>Checkered flag becomes hate symbol, now banned</a:t>
            </a:r>
          </a:p>
        </p:txBody>
      </p:sp>
      <p:pic>
        <p:nvPicPr>
          <p:cNvPr id="4" name="Picture 4" descr="A screenshot of a cell phone&#10;&#10;Description generated with very high confidence">
            <a:extLst>
              <a:ext uri="{FF2B5EF4-FFF2-40B4-BE49-F238E27FC236}">
                <a16:creationId xmlns:a16="http://schemas.microsoft.com/office/drawing/2014/main" id="{CE054277-2B60-41C6-90B5-47683B5DC8E1}"/>
              </a:ext>
            </a:extLst>
          </p:cNvPr>
          <p:cNvPicPr>
            <a:picLocks noGrp="1" noChangeAspect="1"/>
          </p:cNvPicPr>
          <p:nvPr>
            <p:ph idx="1"/>
          </p:nvPr>
        </p:nvPicPr>
        <p:blipFill rotWithShape="1">
          <a:blip r:embed="rId2"/>
          <a:srcRect l="40124" t="42172" r="44355" b="33120"/>
          <a:stretch/>
        </p:blipFill>
        <p:spPr>
          <a:xfrm>
            <a:off x="3565002" y="2473222"/>
            <a:ext cx="3727049" cy="3337269"/>
          </a:xfrm>
          <a:prstGeom prst="rect">
            <a:avLst/>
          </a:prstGeom>
        </p:spPr>
      </p:pic>
      <p:sp>
        <p:nvSpPr>
          <p:cNvPr id="5" name="Slide Number Placeholder 4">
            <a:extLst>
              <a:ext uri="{FF2B5EF4-FFF2-40B4-BE49-F238E27FC236}">
                <a16:creationId xmlns:a16="http://schemas.microsoft.com/office/drawing/2014/main" id="{0E7869AC-D886-4487-81B1-E60901F9D178}"/>
              </a:ext>
            </a:extLst>
          </p:cNvPr>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2176549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368E1-2702-4C5C-BDC9-E1BDCC83D1D9}"/>
              </a:ext>
            </a:extLst>
          </p:cNvPr>
          <p:cNvSpPr>
            <a:spLocks noGrp="1"/>
          </p:cNvSpPr>
          <p:nvPr>
            <p:ph type="title"/>
          </p:nvPr>
        </p:nvSpPr>
        <p:spPr/>
        <p:txBody>
          <a:bodyPr/>
          <a:lstStyle/>
          <a:p>
            <a:r>
              <a:rPr lang="en-US"/>
              <a:t>Categorizing images by accuracy</a:t>
            </a:r>
          </a:p>
        </p:txBody>
      </p:sp>
      <p:sp>
        <p:nvSpPr>
          <p:cNvPr id="5" name="Slide Number Placeholder 4">
            <a:extLst>
              <a:ext uri="{FF2B5EF4-FFF2-40B4-BE49-F238E27FC236}">
                <a16:creationId xmlns:a16="http://schemas.microsoft.com/office/drawing/2014/main" id="{925717E7-0995-4809-894F-EA25E3178BCA}"/>
              </a:ext>
            </a:extLst>
          </p:cNvPr>
          <p:cNvSpPr>
            <a:spLocks noGrp="1"/>
          </p:cNvSpPr>
          <p:nvPr>
            <p:ph type="sldNum" sz="quarter" idx="12"/>
          </p:nvPr>
        </p:nvSpPr>
        <p:spPr/>
        <p:txBody>
          <a:bodyPr/>
          <a:lstStyle/>
          <a:p>
            <a:fld id="{330EA680-D336-4FF7-8B7A-9848BB0A1C32}" type="slidenum">
              <a:rPr lang="en-US" smtClean="0"/>
              <a:t>12</a:t>
            </a:fld>
            <a:endParaRPr lang="en-US"/>
          </a:p>
        </p:txBody>
      </p:sp>
      <p:pic>
        <p:nvPicPr>
          <p:cNvPr id="3" name="Picture 5" descr="A close up of a device&#10;&#10;Description generated with high confidence">
            <a:extLst>
              <a:ext uri="{FF2B5EF4-FFF2-40B4-BE49-F238E27FC236}">
                <a16:creationId xmlns:a16="http://schemas.microsoft.com/office/drawing/2014/main" id="{EB78512D-1A81-48FA-BE98-1E258E2A5BB6}"/>
              </a:ext>
            </a:extLst>
          </p:cNvPr>
          <p:cNvPicPr>
            <a:picLocks noChangeAspect="1"/>
          </p:cNvPicPr>
          <p:nvPr/>
        </p:nvPicPr>
        <p:blipFill>
          <a:blip r:embed="rId2"/>
          <a:stretch>
            <a:fillRect/>
          </a:stretch>
        </p:blipFill>
        <p:spPr>
          <a:xfrm>
            <a:off x="1181100" y="1637766"/>
            <a:ext cx="9820275" cy="4906442"/>
          </a:xfrm>
          <a:prstGeom prst="rect">
            <a:avLst/>
          </a:prstGeom>
        </p:spPr>
      </p:pic>
    </p:spTree>
    <p:extLst>
      <p:ext uri="{BB962C8B-B14F-4D97-AF65-F5344CB8AC3E}">
        <p14:creationId xmlns:p14="http://schemas.microsoft.com/office/powerpoint/2010/main" val="2934413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368E1-2702-4C5C-BDC9-E1BDCC83D1D9}"/>
              </a:ext>
            </a:extLst>
          </p:cNvPr>
          <p:cNvSpPr>
            <a:spLocks noGrp="1"/>
          </p:cNvSpPr>
          <p:nvPr>
            <p:ph type="title"/>
          </p:nvPr>
        </p:nvSpPr>
        <p:spPr/>
        <p:txBody>
          <a:bodyPr/>
          <a:lstStyle/>
          <a:p>
            <a:r>
              <a:rPr lang="en-US"/>
              <a:t>Categorizing images by accuracy</a:t>
            </a:r>
          </a:p>
        </p:txBody>
      </p:sp>
      <p:pic>
        <p:nvPicPr>
          <p:cNvPr id="4" name="Picture 4" descr="A screenshot of a computer&#10;&#10;Description generated with very high confidence">
            <a:extLst>
              <a:ext uri="{FF2B5EF4-FFF2-40B4-BE49-F238E27FC236}">
                <a16:creationId xmlns:a16="http://schemas.microsoft.com/office/drawing/2014/main" id="{D67E8FE4-D8B1-4757-8355-0AADCBC13B0B}"/>
              </a:ext>
            </a:extLst>
          </p:cNvPr>
          <p:cNvPicPr>
            <a:picLocks noGrp="1" noChangeAspect="1"/>
          </p:cNvPicPr>
          <p:nvPr>
            <p:ph idx="1"/>
          </p:nvPr>
        </p:nvPicPr>
        <p:blipFill rotWithShape="1">
          <a:blip r:embed="rId2"/>
          <a:srcRect l="27563" t="33006" r="35554" b="26919"/>
          <a:stretch/>
        </p:blipFill>
        <p:spPr>
          <a:xfrm>
            <a:off x="1284789" y="1458411"/>
            <a:ext cx="8834522" cy="5399589"/>
          </a:xfrm>
          <a:prstGeom prst="rect">
            <a:avLst/>
          </a:prstGeom>
        </p:spPr>
      </p:pic>
      <p:sp>
        <p:nvSpPr>
          <p:cNvPr id="5" name="Slide Number Placeholder 4">
            <a:extLst>
              <a:ext uri="{FF2B5EF4-FFF2-40B4-BE49-F238E27FC236}">
                <a16:creationId xmlns:a16="http://schemas.microsoft.com/office/drawing/2014/main" id="{925717E7-0995-4809-894F-EA25E3178BCA}"/>
              </a:ext>
            </a:extLst>
          </p:cNvPr>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992187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E1F18-0DF3-4945-BE11-F784DBBCB06D}"/>
              </a:ext>
            </a:extLst>
          </p:cNvPr>
          <p:cNvSpPr>
            <a:spLocks noGrp="1"/>
          </p:cNvSpPr>
          <p:nvPr>
            <p:ph type="title"/>
          </p:nvPr>
        </p:nvSpPr>
        <p:spPr/>
        <p:txBody>
          <a:bodyPr/>
          <a:lstStyle/>
          <a:p>
            <a:r>
              <a:rPr lang="en-US"/>
              <a:t>Categorizing images by accuracy</a:t>
            </a:r>
          </a:p>
        </p:txBody>
      </p:sp>
      <p:pic>
        <p:nvPicPr>
          <p:cNvPr id="4" name="Picture 4" descr="A screenshot of a computer&#10;&#10;Description generated with very high confidence">
            <a:extLst>
              <a:ext uri="{FF2B5EF4-FFF2-40B4-BE49-F238E27FC236}">
                <a16:creationId xmlns:a16="http://schemas.microsoft.com/office/drawing/2014/main" id="{330D407D-23F1-4383-B9BD-C15BAB870512}"/>
              </a:ext>
            </a:extLst>
          </p:cNvPr>
          <p:cNvPicPr>
            <a:picLocks noGrp="1" noChangeAspect="1"/>
          </p:cNvPicPr>
          <p:nvPr>
            <p:ph idx="1"/>
          </p:nvPr>
        </p:nvPicPr>
        <p:blipFill rotWithShape="1">
          <a:blip r:embed="rId2"/>
          <a:srcRect l="28154" t="32964" r="40345" b="29201"/>
          <a:stretch/>
        </p:blipFill>
        <p:spPr>
          <a:xfrm>
            <a:off x="1851949" y="1448919"/>
            <a:ext cx="7465670" cy="5043956"/>
          </a:xfrm>
          <a:prstGeom prst="rect">
            <a:avLst/>
          </a:prstGeom>
        </p:spPr>
      </p:pic>
      <p:sp>
        <p:nvSpPr>
          <p:cNvPr id="5" name="Slide Number Placeholder 4">
            <a:extLst>
              <a:ext uri="{FF2B5EF4-FFF2-40B4-BE49-F238E27FC236}">
                <a16:creationId xmlns:a16="http://schemas.microsoft.com/office/drawing/2014/main" id="{6985E9A9-9332-413E-A75D-638C6370B23A}"/>
              </a:ext>
            </a:extLst>
          </p:cNvPr>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3864971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CD9CD-8F87-45DC-B841-A28145FB1EA8}"/>
              </a:ext>
            </a:extLst>
          </p:cNvPr>
          <p:cNvSpPr>
            <a:spLocks noGrp="1"/>
          </p:cNvSpPr>
          <p:nvPr>
            <p:ph type="title"/>
          </p:nvPr>
        </p:nvSpPr>
        <p:spPr/>
        <p:txBody>
          <a:bodyPr/>
          <a:lstStyle/>
          <a:p>
            <a:r>
              <a:rPr lang="en-US"/>
              <a:t>Categorizing images by accuracy</a:t>
            </a:r>
          </a:p>
        </p:txBody>
      </p:sp>
      <p:pic>
        <p:nvPicPr>
          <p:cNvPr id="4" name="Picture 4" descr="A screenshot of a computer&#10;&#10;Description generated with very high confidence">
            <a:extLst>
              <a:ext uri="{FF2B5EF4-FFF2-40B4-BE49-F238E27FC236}">
                <a16:creationId xmlns:a16="http://schemas.microsoft.com/office/drawing/2014/main" id="{6A402881-9957-4705-8ACA-FFAC1EEE1C88}"/>
              </a:ext>
            </a:extLst>
          </p:cNvPr>
          <p:cNvPicPr>
            <a:picLocks noGrp="1" noChangeAspect="1"/>
          </p:cNvPicPr>
          <p:nvPr>
            <p:ph idx="1"/>
          </p:nvPr>
        </p:nvPicPr>
        <p:blipFill rotWithShape="1">
          <a:blip r:embed="rId2"/>
          <a:srcRect l="27905" t="33058" r="39027" b="27574"/>
          <a:stretch/>
        </p:blipFill>
        <p:spPr>
          <a:xfrm>
            <a:off x="1879162" y="1553365"/>
            <a:ext cx="7831997" cy="5244954"/>
          </a:xfrm>
          <a:prstGeom prst="rect">
            <a:avLst/>
          </a:prstGeom>
        </p:spPr>
      </p:pic>
      <p:sp>
        <p:nvSpPr>
          <p:cNvPr id="5" name="Slide Number Placeholder 4">
            <a:extLst>
              <a:ext uri="{FF2B5EF4-FFF2-40B4-BE49-F238E27FC236}">
                <a16:creationId xmlns:a16="http://schemas.microsoft.com/office/drawing/2014/main" id="{FF62E4F6-EDC2-4BFF-9C39-A82C0A47C597}"/>
              </a:ext>
            </a:extLst>
          </p:cNvPr>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3648764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3AEF-E938-4B32-979A-EAB8DF6F9603}"/>
              </a:ext>
            </a:extLst>
          </p:cNvPr>
          <p:cNvSpPr>
            <a:spLocks noGrp="1"/>
          </p:cNvSpPr>
          <p:nvPr>
            <p:ph type="title"/>
          </p:nvPr>
        </p:nvSpPr>
        <p:spPr/>
        <p:txBody>
          <a:bodyPr/>
          <a:lstStyle/>
          <a:p>
            <a:r>
              <a:rPr lang="en-US"/>
              <a:t>Red Checkerboard images incorrectly banned</a:t>
            </a:r>
          </a:p>
        </p:txBody>
      </p:sp>
      <p:pic>
        <p:nvPicPr>
          <p:cNvPr id="4" name="Picture 4" descr="A screenshot of a cell phone&#10;&#10;Description generated with very high confidence">
            <a:extLst>
              <a:ext uri="{FF2B5EF4-FFF2-40B4-BE49-F238E27FC236}">
                <a16:creationId xmlns:a16="http://schemas.microsoft.com/office/drawing/2014/main" id="{2C79088A-25BF-4DE5-8843-9850DDD52786}"/>
              </a:ext>
            </a:extLst>
          </p:cNvPr>
          <p:cNvPicPr>
            <a:picLocks noGrp="1" noChangeAspect="1"/>
          </p:cNvPicPr>
          <p:nvPr>
            <p:ph idx="1"/>
          </p:nvPr>
        </p:nvPicPr>
        <p:blipFill rotWithShape="1">
          <a:blip r:embed="rId2"/>
          <a:srcRect l="36882" t="25343" r="574" b="23052"/>
          <a:stretch/>
        </p:blipFill>
        <p:spPr>
          <a:xfrm>
            <a:off x="1157468" y="1690688"/>
            <a:ext cx="9624866" cy="4467044"/>
          </a:xfrm>
          <a:prstGeom prst="rect">
            <a:avLst/>
          </a:prstGeom>
        </p:spPr>
      </p:pic>
      <p:sp>
        <p:nvSpPr>
          <p:cNvPr id="5" name="Slide Number Placeholder 4">
            <a:extLst>
              <a:ext uri="{FF2B5EF4-FFF2-40B4-BE49-F238E27FC236}">
                <a16:creationId xmlns:a16="http://schemas.microsoft.com/office/drawing/2014/main" id="{A96843E2-C0C1-4B29-9415-82A5C08E153D}"/>
              </a:ext>
            </a:extLst>
          </p:cNvPr>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1198051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9BE85-E5F9-40D0-A4CA-3179373CF81D}"/>
              </a:ext>
            </a:extLst>
          </p:cNvPr>
          <p:cNvSpPr>
            <a:spLocks noGrp="1"/>
          </p:cNvSpPr>
          <p:nvPr>
            <p:ph type="title"/>
          </p:nvPr>
        </p:nvSpPr>
        <p:spPr/>
        <p:txBody>
          <a:bodyPr/>
          <a:lstStyle/>
          <a:p>
            <a:r>
              <a:rPr lang="en-US"/>
              <a:t>Measuring error imbalance: PPV</a:t>
            </a:r>
          </a:p>
        </p:txBody>
      </p:sp>
      <p:pic>
        <p:nvPicPr>
          <p:cNvPr id="4" name="Picture 4" descr="A screenshot of a cell phone&#10;&#10;Description generated with very high confidence">
            <a:extLst>
              <a:ext uri="{FF2B5EF4-FFF2-40B4-BE49-F238E27FC236}">
                <a16:creationId xmlns:a16="http://schemas.microsoft.com/office/drawing/2014/main" id="{D8484D52-DC3D-4E1D-BF70-15C93E69FF09}"/>
              </a:ext>
            </a:extLst>
          </p:cNvPr>
          <p:cNvPicPr>
            <a:picLocks noGrp="1" noChangeAspect="1"/>
          </p:cNvPicPr>
          <p:nvPr>
            <p:ph idx="1"/>
          </p:nvPr>
        </p:nvPicPr>
        <p:blipFill rotWithShape="1">
          <a:blip r:embed="rId3"/>
          <a:srcRect l="30299" t="24279" b="18530"/>
          <a:stretch/>
        </p:blipFill>
        <p:spPr>
          <a:xfrm>
            <a:off x="1448539" y="1690689"/>
            <a:ext cx="8349405" cy="3853584"/>
          </a:xfrm>
          <a:prstGeom prst="rect">
            <a:avLst/>
          </a:prstGeom>
        </p:spPr>
      </p:pic>
      <p:sp>
        <p:nvSpPr>
          <p:cNvPr id="5" name="Slide Number Placeholder 4">
            <a:extLst>
              <a:ext uri="{FF2B5EF4-FFF2-40B4-BE49-F238E27FC236}">
                <a16:creationId xmlns:a16="http://schemas.microsoft.com/office/drawing/2014/main" id="{F3019D00-3BFE-4F60-844E-9C43871F945E}"/>
              </a:ext>
            </a:extLst>
          </p:cNvPr>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2704682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ED26-7A41-4F59-AC77-9A9AFB8AA80E}"/>
              </a:ext>
            </a:extLst>
          </p:cNvPr>
          <p:cNvSpPr>
            <a:spLocks noGrp="1"/>
          </p:cNvSpPr>
          <p:nvPr>
            <p:ph type="title"/>
          </p:nvPr>
        </p:nvSpPr>
        <p:spPr>
          <a:xfrm>
            <a:off x="607887" y="122057"/>
            <a:ext cx="11584113" cy="1325563"/>
          </a:xfrm>
        </p:spPr>
        <p:txBody>
          <a:bodyPr>
            <a:normAutofit fontScale="90000"/>
          </a:bodyPr>
          <a:lstStyle/>
          <a:p>
            <a:r>
              <a:rPr lang="en-US"/>
              <a:t>      </a:t>
            </a:r>
            <a:br>
              <a:rPr lang="en-US"/>
            </a:br>
            <a:r>
              <a:rPr lang="en-US"/>
              <a:t>           Group Fairness: Measuring/ Correcting </a:t>
            </a:r>
            <a:br>
              <a:rPr lang="en-US"/>
            </a:br>
            <a:r>
              <a:rPr lang="en-US"/>
              <a:t>                                error imbalance</a:t>
            </a:r>
          </a:p>
        </p:txBody>
      </p:sp>
      <p:pic>
        <p:nvPicPr>
          <p:cNvPr id="4" name="Picture 4" descr="A screenshot of a cell phone&#10;&#10;Description generated with very high confidence">
            <a:extLst>
              <a:ext uri="{FF2B5EF4-FFF2-40B4-BE49-F238E27FC236}">
                <a16:creationId xmlns:a16="http://schemas.microsoft.com/office/drawing/2014/main" id="{770F6A59-753D-4F01-90F3-6B685C528E57}"/>
              </a:ext>
            </a:extLst>
          </p:cNvPr>
          <p:cNvPicPr>
            <a:picLocks noGrp="1" noChangeAspect="1"/>
          </p:cNvPicPr>
          <p:nvPr>
            <p:ph idx="1"/>
          </p:nvPr>
        </p:nvPicPr>
        <p:blipFill rotWithShape="1">
          <a:blip r:embed="rId3"/>
          <a:srcRect l="30748" t="24279" b="19328"/>
          <a:stretch/>
        </p:blipFill>
        <p:spPr>
          <a:xfrm>
            <a:off x="1203767" y="1794075"/>
            <a:ext cx="8819052" cy="4039566"/>
          </a:xfrm>
          <a:prstGeom prst="rect">
            <a:avLst/>
          </a:prstGeom>
        </p:spPr>
      </p:pic>
      <p:sp>
        <p:nvSpPr>
          <p:cNvPr id="5" name="Slide Number Placeholder 4">
            <a:extLst>
              <a:ext uri="{FF2B5EF4-FFF2-40B4-BE49-F238E27FC236}">
                <a16:creationId xmlns:a16="http://schemas.microsoft.com/office/drawing/2014/main" id="{785D34C7-1285-44A2-B6F3-E7319AF94E79}"/>
              </a:ext>
            </a:extLst>
          </p:cNvPr>
          <p:cNvSpPr>
            <a:spLocks noGrp="1"/>
          </p:cNvSpPr>
          <p:nvPr>
            <p:ph type="sldNum" sz="quarter" idx="12"/>
          </p:nvPr>
        </p:nvSpPr>
        <p:spPr/>
        <p:txBody>
          <a:bodyPr/>
          <a:lstStyle/>
          <a:p>
            <a:fld id="{330EA680-D336-4FF7-8B7A-9848BB0A1C32}" type="slidenum">
              <a:rPr lang="en-US" smtClean="0"/>
              <a:t>18</a:t>
            </a:fld>
            <a:endParaRPr lang="en-US"/>
          </a:p>
        </p:txBody>
      </p:sp>
    </p:spTree>
    <p:extLst>
      <p:ext uri="{BB962C8B-B14F-4D97-AF65-F5344CB8AC3E}">
        <p14:creationId xmlns:p14="http://schemas.microsoft.com/office/powerpoint/2010/main" val="2012739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ACE01-D4B1-4AAD-8D97-FFA2FBBA312E}"/>
              </a:ext>
            </a:extLst>
          </p:cNvPr>
          <p:cNvSpPr>
            <a:spLocks noGrp="1"/>
          </p:cNvSpPr>
          <p:nvPr>
            <p:ph type="title"/>
          </p:nvPr>
        </p:nvSpPr>
        <p:spPr/>
        <p:txBody>
          <a:bodyPr/>
          <a:lstStyle/>
          <a:p>
            <a:r>
              <a:rPr lang="en-US"/>
              <a:t>Deferring Classifiers</a:t>
            </a:r>
          </a:p>
        </p:txBody>
      </p:sp>
      <p:pic>
        <p:nvPicPr>
          <p:cNvPr id="4" name="Picture 4" descr="A screenshot of a cell phone&#10;&#10;Description generated with very high confidence">
            <a:extLst>
              <a:ext uri="{FF2B5EF4-FFF2-40B4-BE49-F238E27FC236}">
                <a16:creationId xmlns:a16="http://schemas.microsoft.com/office/drawing/2014/main" id="{9AF79217-865B-4CF7-B0E8-61F5FC3B6A74}"/>
              </a:ext>
            </a:extLst>
          </p:cNvPr>
          <p:cNvPicPr>
            <a:picLocks noGrp="1" noChangeAspect="1"/>
          </p:cNvPicPr>
          <p:nvPr>
            <p:ph idx="1"/>
          </p:nvPr>
        </p:nvPicPr>
        <p:blipFill rotWithShape="1">
          <a:blip r:embed="rId3"/>
          <a:srcRect l="32095" t="24545" b="18530"/>
          <a:stretch/>
        </p:blipFill>
        <p:spPr>
          <a:xfrm>
            <a:off x="1003977" y="1690688"/>
            <a:ext cx="10184046" cy="4802187"/>
          </a:xfrm>
          <a:prstGeom prst="rect">
            <a:avLst/>
          </a:prstGeom>
        </p:spPr>
      </p:pic>
      <p:sp>
        <p:nvSpPr>
          <p:cNvPr id="5" name="Slide Number Placeholder 4">
            <a:extLst>
              <a:ext uri="{FF2B5EF4-FFF2-40B4-BE49-F238E27FC236}">
                <a16:creationId xmlns:a16="http://schemas.microsoft.com/office/drawing/2014/main" id="{9EE02ADB-1238-4F9D-A832-684AA98E0182}"/>
              </a:ext>
            </a:extLst>
          </p:cNvPr>
          <p:cNvSpPr>
            <a:spLocks noGrp="1"/>
          </p:cNvSpPr>
          <p:nvPr>
            <p:ph type="sldNum" sz="quarter" idx="12"/>
          </p:nvPr>
        </p:nvSpPr>
        <p:spPr/>
        <p:txBody>
          <a:bodyPr/>
          <a:lstStyle/>
          <a:p>
            <a:fld id="{330EA680-D336-4FF7-8B7A-9848BB0A1C32}" type="slidenum">
              <a:rPr lang="en-US" smtClean="0"/>
              <a:t>19</a:t>
            </a:fld>
            <a:endParaRPr lang="en-US"/>
          </a:p>
        </p:txBody>
      </p:sp>
      <p:sp>
        <p:nvSpPr>
          <p:cNvPr id="6" name="TextBox 5">
            <a:extLst>
              <a:ext uri="{FF2B5EF4-FFF2-40B4-BE49-F238E27FC236}">
                <a16:creationId xmlns:a16="http://schemas.microsoft.com/office/drawing/2014/main" id="{8BA060F1-A5FF-4C96-ACF7-9DEF49754117}"/>
              </a:ext>
            </a:extLst>
          </p:cNvPr>
          <p:cNvSpPr txBox="1"/>
          <p:nvPr/>
        </p:nvSpPr>
        <p:spPr>
          <a:xfrm>
            <a:off x="9167878" y="691933"/>
            <a:ext cx="286845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Discussed by </a:t>
            </a:r>
          </a:p>
          <a:p>
            <a:r>
              <a:rPr lang="en-US">
                <a:cs typeface="Calibri"/>
              </a:rPr>
              <a:t>[Zemel, </a:t>
            </a:r>
            <a:r>
              <a:rPr lang="en-US" err="1">
                <a:cs typeface="Calibri"/>
              </a:rPr>
              <a:t>Madrasi</a:t>
            </a:r>
            <a:r>
              <a:rPr lang="en-US">
                <a:cs typeface="Calibri"/>
              </a:rPr>
              <a:t>, Pitassi '17]</a:t>
            </a:r>
          </a:p>
        </p:txBody>
      </p:sp>
    </p:spTree>
    <p:extLst>
      <p:ext uri="{BB962C8B-B14F-4D97-AF65-F5344CB8AC3E}">
        <p14:creationId xmlns:p14="http://schemas.microsoft.com/office/powerpoint/2010/main" val="481775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A1AB9BE-6BF3-43F0-9D46-6A03F38DC5BB}"/>
              </a:ext>
            </a:extLst>
          </p:cNvPr>
          <p:cNvSpPr>
            <a:spLocks noGrp="1"/>
          </p:cNvSpPr>
          <p:nvPr>
            <p:ph type="title"/>
          </p:nvPr>
        </p:nvSpPr>
        <p:spPr>
          <a:xfrm>
            <a:off x="6094105" y="802955"/>
            <a:ext cx="4977976" cy="1454051"/>
          </a:xfrm>
        </p:spPr>
        <p:txBody>
          <a:bodyPr>
            <a:normAutofit/>
          </a:bodyPr>
          <a:lstStyle/>
          <a:p>
            <a:r>
              <a:rPr lang="en-US">
                <a:solidFill>
                  <a:srgbClr val="000000"/>
                </a:solidFill>
                <a:cs typeface="Calibri Light"/>
              </a:rPr>
              <a:t>Agenda</a:t>
            </a:r>
            <a:endParaRPr lang="en-US">
              <a:solidFill>
                <a:srgbClr val="000000"/>
              </a:solidFill>
            </a:endParaRPr>
          </a:p>
        </p:txBody>
      </p:sp>
      <p:sp>
        <p:nvSpPr>
          <p:cNvPr id="1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descr="Sync">
            <a:extLst>
              <a:ext uri="{FF2B5EF4-FFF2-40B4-BE49-F238E27FC236}">
                <a16:creationId xmlns:a16="http://schemas.microsoft.com/office/drawing/2014/main" id="{3BA07DEC-1B6E-4F2C-9B84-65F2B12868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84B33EA0-83BA-47CC-9E92-A6CBE85D237C}"/>
              </a:ext>
            </a:extLst>
          </p:cNvPr>
          <p:cNvSpPr>
            <a:spLocks noGrp="1"/>
          </p:cNvSpPr>
          <p:nvPr>
            <p:ph idx="1"/>
          </p:nvPr>
        </p:nvSpPr>
        <p:spPr>
          <a:xfrm>
            <a:off x="6090574" y="2421682"/>
            <a:ext cx="4977578" cy="3639289"/>
          </a:xfrm>
        </p:spPr>
        <p:txBody>
          <a:bodyPr vert="horz" lIns="91440" tIns="45720" rIns="91440" bIns="45720" rtlCol="0" anchor="ctr">
            <a:normAutofit/>
          </a:bodyPr>
          <a:lstStyle/>
          <a:p>
            <a:r>
              <a:rPr lang="en-US" sz="2000">
                <a:solidFill>
                  <a:srgbClr val="000000"/>
                </a:solidFill>
                <a:cs typeface="Calibri"/>
              </a:rPr>
              <a:t>Introduction</a:t>
            </a:r>
          </a:p>
          <a:p>
            <a:r>
              <a:rPr lang="en-US" sz="2000">
                <a:solidFill>
                  <a:srgbClr val="000000"/>
                </a:solidFill>
                <a:cs typeface="Calibri"/>
              </a:rPr>
              <a:t>Example</a:t>
            </a:r>
          </a:p>
          <a:p>
            <a:r>
              <a:rPr lang="en-US" sz="2000">
                <a:solidFill>
                  <a:srgbClr val="000000"/>
                </a:solidFill>
                <a:cs typeface="Calibri"/>
              </a:rPr>
              <a:t>What is </a:t>
            </a:r>
            <a:r>
              <a:rPr lang="en-US" sz="2000" i="1">
                <a:solidFill>
                  <a:srgbClr val="000000"/>
                </a:solidFill>
                <a:cs typeface="Calibri"/>
              </a:rPr>
              <a:t>Fairness</a:t>
            </a:r>
            <a:r>
              <a:rPr lang="en-US" sz="2000">
                <a:solidFill>
                  <a:srgbClr val="000000"/>
                </a:solidFill>
                <a:cs typeface="Calibri"/>
              </a:rPr>
              <a:t>?</a:t>
            </a:r>
          </a:p>
          <a:p>
            <a:r>
              <a:rPr lang="en-US" sz="2000">
                <a:solidFill>
                  <a:srgbClr val="000000"/>
                </a:solidFill>
                <a:cs typeface="Calibri"/>
              </a:rPr>
              <a:t>Why it is hard?</a:t>
            </a:r>
          </a:p>
          <a:p>
            <a:r>
              <a:rPr lang="en-US" sz="2000">
                <a:solidFill>
                  <a:srgbClr val="000000"/>
                </a:solidFill>
                <a:cs typeface="Calibri"/>
              </a:rPr>
              <a:t>Approach</a:t>
            </a:r>
          </a:p>
          <a:p>
            <a:r>
              <a:rPr lang="en-US" sz="2000">
                <a:solidFill>
                  <a:srgbClr val="000000"/>
                </a:solidFill>
                <a:cs typeface="Calibri"/>
              </a:rPr>
              <a:t>Algorithm</a:t>
            </a:r>
          </a:p>
          <a:p>
            <a:r>
              <a:rPr lang="en-US" sz="2000">
                <a:solidFill>
                  <a:srgbClr val="000000"/>
                </a:solidFill>
                <a:cs typeface="Calibri"/>
              </a:rPr>
              <a:t>Results</a:t>
            </a:r>
          </a:p>
          <a:p>
            <a:r>
              <a:rPr lang="en-US" sz="2000">
                <a:solidFill>
                  <a:srgbClr val="000000"/>
                </a:solidFill>
                <a:cs typeface="Calibri"/>
              </a:rPr>
              <a:t>Conclusion</a:t>
            </a:r>
          </a:p>
          <a:p>
            <a:r>
              <a:rPr lang="en-US" sz="2000">
                <a:solidFill>
                  <a:srgbClr val="000000"/>
                </a:solidFill>
                <a:cs typeface="Calibri"/>
              </a:rPr>
              <a:t>Recommendations</a:t>
            </a:r>
          </a:p>
          <a:p>
            <a:endParaRPr lang="en-US" sz="2000">
              <a:solidFill>
                <a:srgbClr val="000000"/>
              </a:solidFill>
              <a:cs typeface="Calibri"/>
            </a:endParaRPr>
          </a:p>
        </p:txBody>
      </p:sp>
      <p:sp>
        <p:nvSpPr>
          <p:cNvPr id="4" name="Slide Number Placeholder 3">
            <a:extLst>
              <a:ext uri="{FF2B5EF4-FFF2-40B4-BE49-F238E27FC236}">
                <a16:creationId xmlns:a16="http://schemas.microsoft.com/office/drawing/2014/main" id="{5A9AEDC5-B8C7-49C4-9A6B-ECF757A5E311}"/>
              </a:ext>
            </a:extLst>
          </p:cNvPr>
          <p:cNvSpPr>
            <a:spLocks noGrp="1"/>
          </p:cNvSpPr>
          <p:nvPr>
            <p:ph type="sldNum" sz="quarter" idx="12"/>
          </p:nvPr>
        </p:nvSpPr>
        <p:spPr>
          <a:xfrm>
            <a:off x="10825930" y="6223702"/>
            <a:ext cx="570728" cy="314067"/>
          </a:xfrm>
        </p:spPr>
        <p:txBody>
          <a:bodyPr>
            <a:normAutofit/>
          </a:bodyPr>
          <a:lstStyle/>
          <a:p>
            <a:pPr>
              <a:spcAft>
                <a:spcPts val="600"/>
              </a:spcAft>
            </a:pPr>
            <a:fld id="{330EA680-D336-4FF7-8B7A-9848BB0A1C32}" type="slidenum">
              <a:rPr lang="en-US" sz="1100">
                <a:solidFill>
                  <a:srgbClr val="898989"/>
                </a:solidFill>
              </a:rPr>
              <a:pPr>
                <a:spcAft>
                  <a:spcPts val="600"/>
                </a:spcAft>
              </a:pPr>
              <a:t>2</a:t>
            </a:fld>
            <a:endParaRPr lang="en-US" sz="1100">
              <a:solidFill>
                <a:srgbClr val="898989"/>
              </a:solidFill>
            </a:endParaRPr>
          </a:p>
        </p:txBody>
      </p:sp>
    </p:spTree>
    <p:extLst>
      <p:ext uri="{BB962C8B-B14F-4D97-AF65-F5344CB8AC3E}">
        <p14:creationId xmlns:p14="http://schemas.microsoft.com/office/powerpoint/2010/main" val="2902731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0AED5-0A2C-49FF-9F03-32C7E4304FC5}"/>
              </a:ext>
            </a:extLst>
          </p:cNvPr>
          <p:cNvSpPr>
            <a:spLocks noGrp="1"/>
          </p:cNvSpPr>
          <p:nvPr>
            <p:ph type="title"/>
          </p:nvPr>
        </p:nvSpPr>
        <p:spPr/>
        <p:txBody>
          <a:bodyPr/>
          <a:lstStyle/>
          <a:p>
            <a:r>
              <a:rPr lang="en-US">
                <a:cs typeface="Calibri Light"/>
              </a:rPr>
              <a:t>Two deferral methods</a:t>
            </a:r>
            <a:endParaRPr lang="en-US"/>
          </a:p>
        </p:txBody>
      </p:sp>
      <p:pic>
        <p:nvPicPr>
          <p:cNvPr id="5" name="Picture 5" descr="A screenshot of a cell phone&#10;&#10;Description generated with very high confidence">
            <a:extLst>
              <a:ext uri="{FF2B5EF4-FFF2-40B4-BE49-F238E27FC236}">
                <a16:creationId xmlns:a16="http://schemas.microsoft.com/office/drawing/2014/main" id="{F8D7E307-897E-4098-B305-063628BB5659}"/>
              </a:ext>
            </a:extLst>
          </p:cNvPr>
          <p:cNvPicPr>
            <a:picLocks noGrp="1" noChangeAspect="1"/>
          </p:cNvPicPr>
          <p:nvPr>
            <p:ph idx="1"/>
          </p:nvPr>
        </p:nvPicPr>
        <p:blipFill rotWithShape="1">
          <a:blip r:embed="rId3"/>
          <a:srcRect l="30229" t="32320" r="675" b="18705"/>
          <a:stretch/>
        </p:blipFill>
        <p:spPr>
          <a:xfrm>
            <a:off x="1090363" y="1828801"/>
            <a:ext cx="9896197" cy="4568014"/>
          </a:xfrm>
          <a:prstGeom prst="rect">
            <a:avLst/>
          </a:prstGeom>
        </p:spPr>
      </p:pic>
      <p:sp>
        <p:nvSpPr>
          <p:cNvPr id="4" name="Slide Number Placeholder 3">
            <a:extLst>
              <a:ext uri="{FF2B5EF4-FFF2-40B4-BE49-F238E27FC236}">
                <a16:creationId xmlns:a16="http://schemas.microsoft.com/office/drawing/2014/main" id="{EF1C1D21-14D3-4627-9327-39B080DB1C7A}"/>
              </a:ext>
            </a:extLst>
          </p:cNvPr>
          <p:cNvSpPr>
            <a:spLocks noGrp="1"/>
          </p:cNvSpPr>
          <p:nvPr>
            <p:ph type="sldNum" sz="quarter" idx="12"/>
          </p:nvPr>
        </p:nvSpPr>
        <p:spPr/>
        <p:txBody>
          <a:bodyPr/>
          <a:lstStyle/>
          <a:p>
            <a:fld id="{330EA680-D336-4FF7-8B7A-9848BB0A1C32}" type="slidenum">
              <a:rPr lang="en-US" smtClean="0"/>
              <a:t>20</a:t>
            </a:fld>
            <a:endParaRPr lang="en-US"/>
          </a:p>
        </p:txBody>
      </p:sp>
    </p:spTree>
    <p:extLst>
      <p:ext uri="{BB962C8B-B14F-4D97-AF65-F5344CB8AC3E}">
        <p14:creationId xmlns:p14="http://schemas.microsoft.com/office/powerpoint/2010/main" val="727321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7FFB1-6248-40B2-8028-DFF77797B956}"/>
              </a:ext>
            </a:extLst>
          </p:cNvPr>
          <p:cNvSpPr>
            <a:spLocks noGrp="1"/>
          </p:cNvSpPr>
          <p:nvPr>
            <p:ph type="title"/>
          </p:nvPr>
        </p:nvSpPr>
        <p:spPr/>
        <p:txBody>
          <a:bodyPr/>
          <a:lstStyle/>
          <a:p>
            <a:r>
              <a:rPr lang="en-US">
                <a:cs typeface="Calibri Light"/>
              </a:rPr>
              <a:t>Method 1: 2 Thresholds per group</a:t>
            </a:r>
            <a:endParaRPr lang="en-US"/>
          </a:p>
        </p:txBody>
      </p:sp>
      <p:pic>
        <p:nvPicPr>
          <p:cNvPr id="5" name="Picture 5" descr="A screenshot of a computer screen&#10;&#10;Description generated with very high confidence">
            <a:extLst>
              <a:ext uri="{FF2B5EF4-FFF2-40B4-BE49-F238E27FC236}">
                <a16:creationId xmlns:a16="http://schemas.microsoft.com/office/drawing/2014/main" id="{B3CA0978-4EA1-41DE-AD3F-73CA30684607}"/>
              </a:ext>
            </a:extLst>
          </p:cNvPr>
          <p:cNvPicPr>
            <a:picLocks noGrp="1" noChangeAspect="1"/>
          </p:cNvPicPr>
          <p:nvPr>
            <p:ph idx="1"/>
          </p:nvPr>
        </p:nvPicPr>
        <p:blipFill rotWithShape="1">
          <a:blip r:embed="rId2"/>
          <a:srcRect l="37517" t="35012" r="12686" b="22542"/>
          <a:stretch/>
        </p:blipFill>
        <p:spPr>
          <a:xfrm>
            <a:off x="1560090" y="1930009"/>
            <a:ext cx="9050523" cy="4352199"/>
          </a:xfrm>
          <a:prstGeom prst="rect">
            <a:avLst/>
          </a:prstGeom>
        </p:spPr>
      </p:pic>
      <p:sp>
        <p:nvSpPr>
          <p:cNvPr id="4" name="Slide Number Placeholder 3">
            <a:extLst>
              <a:ext uri="{FF2B5EF4-FFF2-40B4-BE49-F238E27FC236}">
                <a16:creationId xmlns:a16="http://schemas.microsoft.com/office/drawing/2014/main" id="{2C469CB0-5238-4807-B9D9-298997798FC8}"/>
              </a:ext>
            </a:extLst>
          </p:cNvPr>
          <p:cNvSpPr>
            <a:spLocks noGrp="1"/>
          </p:cNvSpPr>
          <p:nvPr>
            <p:ph type="sldNum" sz="quarter" idx="12"/>
          </p:nvPr>
        </p:nvSpPr>
        <p:spPr/>
        <p:txBody>
          <a:bodyPr/>
          <a:lstStyle/>
          <a:p>
            <a:fld id="{330EA680-D336-4FF7-8B7A-9848BB0A1C32}" type="slidenum">
              <a:rPr lang="en-US" smtClean="0"/>
              <a:t>21</a:t>
            </a:fld>
            <a:endParaRPr lang="en-US"/>
          </a:p>
        </p:txBody>
      </p:sp>
    </p:spTree>
    <p:extLst>
      <p:ext uri="{BB962C8B-B14F-4D97-AF65-F5344CB8AC3E}">
        <p14:creationId xmlns:p14="http://schemas.microsoft.com/office/powerpoint/2010/main" val="2678070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7E3D2-FA48-45EF-AAA3-9C96BB2E5EE4}"/>
              </a:ext>
            </a:extLst>
          </p:cNvPr>
          <p:cNvSpPr>
            <a:spLocks noGrp="1"/>
          </p:cNvSpPr>
          <p:nvPr>
            <p:ph type="title"/>
          </p:nvPr>
        </p:nvSpPr>
        <p:spPr/>
        <p:txBody>
          <a:bodyPr/>
          <a:lstStyle/>
          <a:p>
            <a:endParaRPr lang="en-US"/>
          </a:p>
        </p:txBody>
      </p:sp>
      <p:pic>
        <p:nvPicPr>
          <p:cNvPr id="5" name="Picture 5" descr="A close up of a map&#10;&#10;Description generated with high confidence">
            <a:extLst>
              <a:ext uri="{FF2B5EF4-FFF2-40B4-BE49-F238E27FC236}">
                <a16:creationId xmlns:a16="http://schemas.microsoft.com/office/drawing/2014/main" id="{7855FE4F-7875-49A2-9A39-E767B8186E50}"/>
              </a:ext>
            </a:extLst>
          </p:cNvPr>
          <p:cNvPicPr>
            <a:picLocks noGrp="1" noChangeAspect="1"/>
          </p:cNvPicPr>
          <p:nvPr>
            <p:ph idx="1"/>
          </p:nvPr>
        </p:nvPicPr>
        <p:blipFill>
          <a:blip r:embed="rId2"/>
          <a:stretch>
            <a:fillRect/>
          </a:stretch>
        </p:blipFill>
        <p:spPr>
          <a:xfrm>
            <a:off x="536662" y="2053236"/>
            <a:ext cx="5314950" cy="4000500"/>
          </a:xfrm>
          <a:prstGeom prst="rect">
            <a:avLst/>
          </a:prstGeom>
        </p:spPr>
      </p:pic>
      <p:sp>
        <p:nvSpPr>
          <p:cNvPr id="4" name="Slide Number Placeholder 3">
            <a:extLst>
              <a:ext uri="{FF2B5EF4-FFF2-40B4-BE49-F238E27FC236}">
                <a16:creationId xmlns:a16="http://schemas.microsoft.com/office/drawing/2014/main" id="{193CAE8A-70D9-4017-BDE6-37F75A360799}"/>
              </a:ext>
            </a:extLst>
          </p:cNvPr>
          <p:cNvSpPr>
            <a:spLocks noGrp="1"/>
          </p:cNvSpPr>
          <p:nvPr>
            <p:ph type="sldNum" sz="quarter" idx="12"/>
          </p:nvPr>
        </p:nvSpPr>
        <p:spPr/>
        <p:txBody>
          <a:bodyPr/>
          <a:lstStyle/>
          <a:p>
            <a:fld id="{330EA680-D336-4FF7-8B7A-9848BB0A1C32}" type="slidenum">
              <a:rPr lang="en-US" smtClean="0"/>
              <a:t>22</a:t>
            </a:fld>
            <a:endParaRPr lang="en-US"/>
          </a:p>
        </p:txBody>
      </p:sp>
      <p:pic>
        <p:nvPicPr>
          <p:cNvPr id="9" name="Picture 9" descr="A close up of a map&#10;&#10;Description generated with high confidence">
            <a:extLst>
              <a:ext uri="{FF2B5EF4-FFF2-40B4-BE49-F238E27FC236}">
                <a16:creationId xmlns:a16="http://schemas.microsoft.com/office/drawing/2014/main" id="{F50A0725-BDBD-484E-964F-27DAC96352C3}"/>
              </a:ext>
            </a:extLst>
          </p:cNvPr>
          <p:cNvPicPr>
            <a:picLocks noChangeAspect="1"/>
          </p:cNvPicPr>
          <p:nvPr/>
        </p:nvPicPr>
        <p:blipFill>
          <a:blip r:embed="rId3"/>
          <a:stretch>
            <a:fillRect/>
          </a:stretch>
        </p:blipFill>
        <p:spPr>
          <a:xfrm>
            <a:off x="6582428" y="2138271"/>
            <a:ext cx="4716048" cy="3875813"/>
          </a:xfrm>
          <a:prstGeom prst="rect">
            <a:avLst/>
          </a:prstGeom>
        </p:spPr>
      </p:pic>
    </p:spTree>
    <p:extLst>
      <p:ext uri="{BB962C8B-B14F-4D97-AF65-F5344CB8AC3E}">
        <p14:creationId xmlns:p14="http://schemas.microsoft.com/office/powerpoint/2010/main" val="2938842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9BCFE-5500-48DF-BBA9-EDD20A20C41C}"/>
              </a:ext>
            </a:extLst>
          </p:cNvPr>
          <p:cNvSpPr>
            <a:spLocks noGrp="1"/>
          </p:cNvSpPr>
          <p:nvPr>
            <p:ph type="title"/>
          </p:nvPr>
        </p:nvSpPr>
        <p:spPr/>
        <p:txBody>
          <a:bodyPr/>
          <a:lstStyle/>
          <a:p>
            <a:r>
              <a:rPr lang="en-US">
                <a:cs typeface="Calibri Light"/>
              </a:rPr>
              <a:t>Algorithm</a:t>
            </a:r>
            <a:endParaRPr lang="en-US"/>
          </a:p>
        </p:txBody>
      </p:sp>
      <p:sp>
        <p:nvSpPr>
          <p:cNvPr id="3" name="Content Placeholder 2">
            <a:extLst>
              <a:ext uri="{FF2B5EF4-FFF2-40B4-BE49-F238E27FC236}">
                <a16:creationId xmlns:a16="http://schemas.microsoft.com/office/drawing/2014/main" id="{7FB191E1-61E9-4EB4-8C8C-4B69D79B6706}"/>
              </a:ext>
            </a:extLst>
          </p:cNvPr>
          <p:cNvSpPr>
            <a:spLocks noGrp="1"/>
          </p:cNvSpPr>
          <p:nvPr>
            <p:ph idx="1"/>
          </p:nvPr>
        </p:nvSpPr>
        <p:spPr/>
        <p:txBody>
          <a:bodyPr vert="horz" lIns="91440" tIns="45720" rIns="91440" bIns="45720" rtlCol="0" anchor="t">
            <a:normAutofit/>
          </a:bodyPr>
          <a:lstStyle/>
          <a:p>
            <a:r>
              <a:rPr lang="en-US">
                <a:cs typeface="Calibri"/>
              </a:rPr>
              <a:t>Preliminaries: Calibration, AP, </a:t>
            </a:r>
          </a:p>
          <a:p>
            <a:endParaRPr lang="en-US">
              <a:cs typeface="Calibri"/>
            </a:endParaRPr>
          </a:p>
        </p:txBody>
      </p:sp>
      <p:sp>
        <p:nvSpPr>
          <p:cNvPr id="4" name="Slide Number Placeholder 3">
            <a:extLst>
              <a:ext uri="{FF2B5EF4-FFF2-40B4-BE49-F238E27FC236}">
                <a16:creationId xmlns:a16="http://schemas.microsoft.com/office/drawing/2014/main" id="{10859DF5-790C-48A1-9977-324F766642C6}"/>
              </a:ext>
            </a:extLst>
          </p:cNvPr>
          <p:cNvSpPr>
            <a:spLocks noGrp="1"/>
          </p:cNvSpPr>
          <p:nvPr>
            <p:ph type="sldNum" sz="quarter" idx="12"/>
          </p:nvPr>
        </p:nvSpPr>
        <p:spPr/>
        <p:txBody>
          <a:bodyPr/>
          <a:lstStyle/>
          <a:p>
            <a:fld id="{330EA680-D336-4FF7-8B7A-9848BB0A1C32}" type="slidenum">
              <a:rPr lang="en-US" smtClean="0"/>
              <a:t>23</a:t>
            </a:fld>
            <a:endParaRPr lang="en-US"/>
          </a:p>
        </p:txBody>
      </p:sp>
      <p:pic>
        <p:nvPicPr>
          <p:cNvPr id="5" name="Picture 5" descr="A close up of text on a black background&#10;&#10;Description generated with very high confidence">
            <a:extLst>
              <a:ext uri="{FF2B5EF4-FFF2-40B4-BE49-F238E27FC236}">
                <a16:creationId xmlns:a16="http://schemas.microsoft.com/office/drawing/2014/main" id="{FFADE614-FDD5-4F77-B9EE-D761BD531FBF}"/>
              </a:ext>
            </a:extLst>
          </p:cNvPr>
          <p:cNvPicPr>
            <a:picLocks noChangeAspect="1"/>
          </p:cNvPicPr>
          <p:nvPr/>
        </p:nvPicPr>
        <p:blipFill>
          <a:blip r:embed="rId3"/>
          <a:stretch>
            <a:fillRect/>
          </a:stretch>
        </p:blipFill>
        <p:spPr>
          <a:xfrm>
            <a:off x="838200" y="2610990"/>
            <a:ext cx="9112737" cy="2437111"/>
          </a:xfrm>
          <a:prstGeom prst="rect">
            <a:avLst/>
          </a:prstGeom>
        </p:spPr>
      </p:pic>
    </p:spTree>
    <p:extLst>
      <p:ext uri="{BB962C8B-B14F-4D97-AF65-F5344CB8AC3E}">
        <p14:creationId xmlns:p14="http://schemas.microsoft.com/office/powerpoint/2010/main" val="2890562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AEC8-CBB8-4A5A-AF86-C0D4A7B9D1EE}"/>
              </a:ext>
            </a:extLst>
          </p:cNvPr>
          <p:cNvSpPr>
            <a:spLocks noGrp="1"/>
          </p:cNvSpPr>
          <p:nvPr>
            <p:ph type="title"/>
          </p:nvPr>
        </p:nvSpPr>
        <p:spPr/>
        <p:txBody>
          <a:bodyPr/>
          <a:lstStyle/>
          <a:p>
            <a:r>
              <a:rPr lang="en-US">
                <a:cs typeface="Calibri Light"/>
              </a:rPr>
              <a:t>Method 2 avoids impossibility result on non-deferrals</a:t>
            </a:r>
            <a:endParaRPr lang="en-US"/>
          </a:p>
        </p:txBody>
      </p:sp>
      <p:pic>
        <p:nvPicPr>
          <p:cNvPr id="5" name="Picture 5" descr="A screenshot of a cell phone&#10;&#10;Description generated with very high confidence">
            <a:extLst>
              <a:ext uri="{FF2B5EF4-FFF2-40B4-BE49-F238E27FC236}">
                <a16:creationId xmlns:a16="http://schemas.microsoft.com/office/drawing/2014/main" id="{48BFA450-3E32-4647-8F97-A161A6BE1136}"/>
              </a:ext>
            </a:extLst>
          </p:cNvPr>
          <p:cNvPicPr>
            <a:picLocks noGrp="1" noChangeAspect="1"/>
          </p:cNvPicPr>
          <p:nvPr>
            <p:ph idx="1"/>
          </p:nvPr>
        </p:nvPicPr>
        <p:blipFill rotWithShape="1">
          <a:blip r:embed="rId2"/>
          <a:srcRect l="30754" t="23828" r="455" b="17997"/>
          <a:stretch/>
        </p:blipFill>
        <p:spPr>
          <a:xfrm>
            <a:off x="390995" y="1888255"/>
            <a:ext cx="11049970" cy="4801316"/>
          </a:xfrm>
          <a:prstGeom prst="rect">
            <a:avLst/>
          </a:prstGeom>
        </p:spPr>
      </p:pic>
      <p:sp>
        <p:nvSpPr>
          <p:cNvPr id="4" name="Slide Number Placeholder 3">
            <a:extLst>
              <a:ext uri="{FF2B5EF4-FFF2-40B4-BE49-F238E27FC236}">
                <a16:creationId xmlns:a16="http://schemas.microsoft.com/office/drawing/2014/main" id="{CD36D4DE-552C-4805-9572-1179F8EE8188}"/>
              </a:ext>
            </a:extLst>
          </p:cNvPr>
          <p:cNvSpPr>
            <a:spLocks noGrp="1"/>
          </p:cNvSpPr>
          <p:nvPr>
            <p:ph type="sldNum" sz="quarter" idx="12"/>
          </p:nvPr>
        </p:nvSpPr>
        <p:spPr/>
        <p:txBody>
          <a:bodyPr/>
          <a:lstStyle/>
          <a:p>
            <a:fld id="{330EA680-D336-4FF7-8B7A-9848BB0A1C32}" type="slidenum">
              <a:rPr lang="en-US" smtClean="0"/>
              <a:t>24</a:t>
            </a:fld>
            <a:endParaRPr lang="en-US"/>
          </a:p>
        </p:txBody>
      </p:sp>
    </p:spTree>
    <p:extLst>
      <p:ext uri="{BB962C8B-B14F-4D97-AF65-F5344CB8AC3E}">
        <p14:creationId xmlns:p14="http://schemas.microsoft.com/office/powerpoint/2010/main" val="437025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DD6A2-073E-437B-A969-865D8C00C49A}"/>
              </a:ext>
            </a:extLst>
          </p:cNvPr>
          <p:cNvSpPr>
            <a:spLocks noGrp="1"/>
          </p:cNvSpPr>
          <p:nvPr>
            <p:ph type="title"/>
          </p:nvPr>
        </p:nvSpPr>
        <p:spPr/>
        <p:txBody>
          <a:bodyPr/>
          <a:lstStyle/>
          <a:p>
            <a:r>
              <a:rPr lang="en-US">
                <a:cs typeface="Calibri Light"/>
              </a:rPr>
              <a:t>Equalize accuracy profile with equal deferral rate </a:t>
            </a:r>
            <a:endParaRPr lang="en-US"/>
          </a:p>
        </p:txBody>
      </p:sp>
      <p:sp>
        <p:nvSpPr>
          <p:cNvPr id="4" name="Slide Number Placeholder 3">
            <a:extLst>
              <a:ext uri="{FF2B5EF4-FFF2-40B4-BE49-F238E27FC236}">
                <a16:creationId xmlns:a16="http://schemas.microsoft.com/office/drawing/2014/main" id="{D56C1793-0E14-470F-9A73-C36CBA0CBFD5}"/>
              </a:ext>
            </a:extLst>
          </p:cNvPr>
          <p:cNvSpPr>
            <a:spLocks noGrp="1"/>
          </p:cNvSpPr>
          <p:nvPr>
            <p:ph type="sldNum" sz="quarter" idx="12"/>
          </p:nvPr>
        </p:nvSpPr>
        <p:spPr/>
        <p:txBody>
          <a:bodyPr/>
          <a:lstStyle/>
          <a:p>
            <a:fld id="{330EA680-D336-4FF7-8B7A-9848BB0A1C32}" type="slidenum">
              <a:rPr lang="en-US" smtClean="0"/>
              <a:t>25</a:t>
            </a:fld>
            <a:endParaRPr lang="en-US"/>
          </a:p>
        </p:txBody>
      </p:sp>
      <p:pic>
        <p:nvPicPr>
          <p:cNvPr id="9" name="Picture 9" descr="A person smiling for the camera&#10;&#10;Description generated with high confidence">
            <a:extLst>
              <a:ext uri="{FF2B5EF4-FFF2-40B4-BE49-F238E27FC236}">
                <a16:creationId xmlns:a16="http://schemas.microsoft.com/office/drawing/2014/main" id="{D8707342-85C0-4B61-9D89-44ADE25B3A7D}"/>
              </a:ext>
            </a:extLst>
          </p:cNvPr>
          <p:cNvPicPr>
            <a:picLocks noGrp="1" noChangeAspect="1"/>
          </p:cNvPicPr>
          <p:nvPr>
            <p:ph idx="1"/>
          </p:nvPr>
        </p:nvPicPr>
        <p:blipFill>
          <a:blip r:embed="rId3"/>
          <a:stretch>
            <a:fillRect/>
          </a:stretch>
        </p:blipFill>
        <p:spPr>
          <a:xfrm>
            <a:off x="2225001" y="2035100"/>
            <a:ext cx="7376654" cy="4099402"/>
          </a:xfrm>
          <a:prstGeom prst="rect">
            <a:avLst/>
          </a:prstGeom>
        </p:spPr>
      </p:pic>
    </p:spTree>
    <p:extLst>
      <p:ext uri="{BB962C8B-B14F-4D97-AF65-F5344CB8AC3E}">
        <p14:creationId xmlns:p14="http://schemas.microsoft.com/office/powerpoint/2010/main" val="1086886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5532C-C631-4620-B889-D2FD86A0FBF7}"/>
              </a:ext>
            </a:extLst>
          </p:cNvPr>
          <p:cNvSpPr>
            <a:spLocks noGrp="1"/>
          </p:cNvSpPr>
          <p:nvPr>
            <p:ph type="title"/>
          </p:nvPr>
        </p:nvSpPr>
        <p:spPr/>
        <p:txBody>
          <a:bodyPr/>
          <a:lstStyle/>
          <a:p>
            <a:r>
              <a:rPr lang="en-US">
                <a:cs typeface="Calibri Light"/>
              </a:rPr>
              <a:t>Equalize accuracy with equal deferral rate </a:t>
            </a:r>
          </a:p>
          <a:p>
            <a:endParaRPr lang="en-US">
              <a:cs typeface="Calibri Light"/>
            </a:endParaRPr>
          </a:p>
        </p:txBody>
      </p:sp>
      <p:pic>
        <p:nvPicPr>
          <p:cNvPr id="5" name="Picture 5" descr="A close up of a map&#10;&#10;Description generated with high confidence">
            <a:extLst>
              <a:ext uri="{FF2B5EF4-FFF2-40B4-BE49-F238E27FC236}">
                <a16:creationId xmlns:a16="http://schemas.microsoft.com/office/drawing/2014/main" id="{858720AF-069F-48DA-81B3-A64FBC2B3496}"/>
              </a:ext>
            </a:extLst>
          </p:cNvPr>
          <p:cNvPicPr>
            <a:picLocks noGrp="1" noChangeAspect="1"/>
          </p:cNvPicPr>
          <p:nvPr>
            <p:ph idx="1"/>
          </p:nvPr>
        </p:nvPicPr>
        <p:blipFill>
          <a:blip r:embed="rId3"/>
          <a:stretch>
            <a:fillRect/>
          </a:stretch>
        </p:blipFill>
        <p:spPr>
          <a:xfrm>
            <a:off x="1309528" y="1825625"/>
            <a:ext cx="9572944" cy="4351338"/>
          </a:xfrm>
          <a:prstGeom prst="rect">
            <a:avLst/>
          </a:prstGeom>
        </p:spPr>
      </p:pic>
      <p:sp>
        <p:nvSpPr>
          <p:cNvPr id="4" name="Slide Number Placeholder 3">
            <a:extLst>
              <a:ext uri="{FF2B5EF4-FFF2-40B4-BE49-F238E27FC236}">
                <a16:creationId xmlns:a16="http://schemas.microsoft.com/office/drawing/2014/main" id="{72F120D3-BFA8-4B5C-B29B-678EBD74DC3D}"/>
              </a:ext>
            </a:extLst>
          </p:cNvPr>
          <p:cNvSpPr>
            <a:spLocks noGrp="1"/>
          </p:cNvSpPr>
          <p:nvPr>
            <p:ph type="sldNum" sz="quarter" idx="12"/>
          </p:nvPr>
        </p:nvSpPr>
        <p:spPr/>
        <p:txBody>
          <a:bodyPr/>
          <a:lstStyle/>
          <a:p>
            <a:fld id="{330EA680-D336-4FF7-8B7A-9848BB0A1C32}" type="slidenum">
              <a:rPr lang="en-US" smtClean="0"/>
              <a:t>26</a:t>
            </a:fld>
            <a:endParaRPr lang="en-US"/>
          </a:p>
        </p:txBody>
      </p:sp>
    </p:spTree>
    <p:extLst>
      <p:ext uri="{BB962C8B-B14F-4D97-AF65-F5344CB8AC3E}">
        <p14:creationId xmlns:p14="http://schemas.microsoft.com/office/powerpoint/2010/main" val="16345195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C5DE4-8283-4A29-A83F-9D9F2B782707}"/>
              </a:ext>
            </a:extLst>
          </p:cNvPr>
          <p:cNvSpPr>
            <a:spLocks noGrp="1"/>
          </p:cNvSpPr>
          <p:nvPr>
            <p:ph type="title"/>
          </p:nvPr>
        </p:nvSpPr>
        <p:spPr/>
        <p:txBody>
          <a:bodyPr/>
          <a:lstStyle/>
          <a:p>
            <a:r>
              <a:rPr lang="en-US">
                <a:cs typeface="Calibri Light"/>
              </a:rPr>
              <a:t>Experiment 1: COMPAS</a:t>
            </a:r>
            <a:endParaRPr lang="en-US"/>
          </a:p>
        </p:txBody>
      </p:sp>
      <p:sp>
        <p:nvSpPr>
          <p:cNvPr id="3" name="Content Placeholder 2">
            <a:extLst>
              <a:ext uri="{FF2B5EF4-FFF2-40B4-BE49-F238E27FC236}">
                <a16:creationId xmlns:a16="http://schemas.microsoft.com/office/drawing/2014/main" id="{B4A1E792-0CCF-42EC-8223-56DA75286791}"/>
              </a:ext>
            </a:extLst>
          </p:cNvPr>
          <p:cNvSpPr>
            <a:spLocks noGrp="1"/>
          </p:cNvSpPr>
          <p:nvPr>
            <p:ph idx="1"/>
          </p:nvPr>
        </p:nvSpPr>
        <p:spPr/>
        <p:txBody>
          <a:bodyPr vert="horz" lIns="91440" tIns="45720" rIns="91440" bIns="45720" rtlCol="0" anchor="t">
            <a:normAutofit/>
          </a:bodyPr>
          <a:lstStyle/>
          <a:p>
            <a:r>
              <a:rPr lang="en-US">
                <a:cs typeface="Calibri"/>
              </a:rPr>
              <a:t>Scores between 1 and 10 given to individuals </a:t>
            </a:r>
            <a:endParaRPr lang="en-US"/>
          </a:p>
          <a:p>
            <a:r>
              <a:rPr lang="en-US">
                <a:cs typeface="Calibri"/>
              </a:rPr>
              <a:t>Scores for African-Americans more evenly distributed as opposed to the skewed distribution of Caucasians</a:t>
            </a:r>
          </a:p>
          <a:p>
            <a:r>
              <a:rPr lang="en-US">
                <a:cs typeface="Calibri"/>
              </a:rPr>
              <a:t>Thresholding with deferrals</a:t>
            </a:r>
          </a:p>
          <a:p>
            <a:pPr lvl="1"/>
            <a:r>
              <a:rPr lang="en-US">
                <a:cs typeface="Calibri"/>
              </a:rPr>
              <a:t>Converting one AP into another</a:t>
            </a:r>
          </a:p>
          <a:p>
            <a:pPr lvl="1"/>
            <a:r>
              <a:rPr lang="en-US">
                <a:cs typeface="Calibri"/>
              </a:rPr>
              <a:t>Equalizing APs</a:t>
            </a:r>
          </a:p>
          <a:p>
            <a:pPr marL="0" indent="0">
              <a:buNone/>
            </a:pPr>
            <a:endParaRPr lang="en-US">
              <a:cs typeface="Calibri"/>
            </a:endParaRPr>
          </a:p>
        </p:txBody>
      </p:sp>
      <p:sp>
        <p:nvSpPr>
          <p:cNvPr id="4" name="Slide Number Placeholder 3">
            <a:extLst>
              <a:ext uri="{FF2B5EF4-FFF2-40B4-BE49-F238E27FC236}">
                <a16:creationId xmlns:a16="http://schemas.microsoft.com/office/drawing/2014/main" id="{1CC766BF-3022-4FCE-85CF-16E0726E0F84}"/>
              </a:ext>
            </a:extLst>
          </p:cNvPr>
          <p:cNvSpPr>
            <a:spLocks noGrp="1"/>
          </p:cNvSpPr>
          <p:nvPr>
            <p:ph type="sldNum" sz="quarter" idx="12"/>
          </p:nvPr>
        </p:nvSpPr>
        <p:spPr/>
        <p:txBody>
          <a:bodyPr/>
          <a:lstStyle/>
          <a:p>
            <a:fld id="{330EA680-D336-4FF7-8B7A-9848BB0A1C32}" type="slidenum">
              <a:rPr lang="en-US" smtClean="0"/>
              <a:t>27</a:t>
            </a:fld>
            <a:endParaRPr lang="en-US"/>
          </a:p>
        </p:txBody>
      </p:sp>
    </p:spTree>
    <p:extLst>
      <p:ext uri="{BB962C8B-B14F-4D97-AF65-F5344CB8AC3E}">
        <p14:creationId xmlns:p14="http://schemas.microsoft.com/office/powerpoint/2010/main" val="1925298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89B6C-84EB-4B2D-A735-4FD97C4F1133}"/>
              </a:ext>
            </a:extLst>
          </p:cNvPr>
          <p:cNvSpPr>
            <a:spLocks noGrp="1"/>
          </p:cNvSpPr>
          <p:nvPr>
            <p:ph type="title"/>
          </p:nvPr>
        </p:nvSpPr>
        <p:spPr/>
        <p:txBody>
          <a:bodyPr/>
          <a:lstStyle/>
          <a:p>
            <a:r>
              <a:rPr lang="en-US">
                <a:cs typeface="Calibri Light"/>
              </a:rPr>
              <a:t>Thresholds</a:t>
            </a:r>
            <a:endParaRPr lang="en-US"/>
          </a:p>
        </p:txBody>
      </p:sp>
      <p:pic>
        <p:nvPicPr>
          <p:cNvPr id="5" name="Picture 5" descr="A screenshot of a cell phone&#10;&#10;Description generated with very high confidence">
            <a:extLst>
              <a:ext uri="{FF2B5EF4-FFF2-40B4-BE49-F238E27FC236}">
                <a16:creationId xmlns:a16="http://schemas.microsoft.com/office/drawing/2014/main" id="{9FC59CC3-4692-4951-AEA7-6BBC901A5C2F}"/>
              </a:ext>
            </a:extLst>
          </p:cNvPr>
          <p:cNvPicPr>
            <a:picLocks noGrp="1" noChangeAspect="1"/>
          </p:cNvPicPr>
          <p:nvPr>
            <p:ph idx="1"/>
          </p:nvPr>
        </p:nvPicPr>
        <p:blipFill>
          <a:blip r:embed="rId2"/>
          <a:stretch>
            <a:fillRect/>
          </a:stretch>
        </p:blipFill>
        <p:spPr>
          <a:xfrm>
            <a:off x="1432069" y="1773167"/>
            <a:ext cx="9027679" cy="4617892"/>
          </a:xfrm>
          <a:prstGeom prst="rect">
            <a:avLst/>
          </a:prstGeom>
        </p:spPr>
      </p:pic>
      <p:sp>
        <p:nvSpPr>
          <p:cNvPr id="4" name="Slide Number Placeholder 3">
            <a:extLst>
              <a:ext uri="{FF2B5EF4-FFF2-40B4-BE49-F238E27FC236}">
                <a16:creationId xmlns:a16="http://schemas.microsoft.com/office/drawing/2014/main" id="{363ADB13-A325-404D-A3C2-ED55606198B1}"/>
              </a:ext>
            </a:extLst>
          </p:cNvPr>
          <p:cNvSpPr>
            <a:spLocks noGrp="1"/>
          </p:cNvSpPr>
          <p:nvPr>
            <p:ph type="sldNum" sz="quarter" idx="12"/>
          </p:nvPr>
        </p:nvSpPr>
        <p:spPr/>
        <p:txBody>
          <a:bodyPr/>
          <a:lstStyle/>
          <a:p>
            <a:fld id="{330EA680-D336-4FF7-8B7A-9848BB0A1C32}" type="slidenum">
              <a:rPr lang="en-US" smtClean="0"/>
              <a:t>28</a:t>
            </a:fld>
            <a:endParaRPr lang="en-US"/>
          </a:p>
        </p:txBody>
      </p:sp>
    </p:spTree>
    <p:extLst>
      <p:ext uri="{BB962C8B-B14F-4D97-AF65-F5344CB8AC3E}">
        <p14:creationId xmlns:p14="http://schemas.microsoft.com/office/powerpoint/2010/main" val="798803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7E711-CE29-44FE-89D6-73386C138C2F}"/>
              </a:ext>
            </a:extLst>
          </p:cNvPr>
          <p:cNvSpPr>
            <a:spLocks noGrp="1"/>
          </p:cNvSpPr>
          <p:nvPr>
            <p:ph type="title"/>
          </p:nvPr>
        </p:nvSpPr>
        <p:spPr/>
        <p:txBody>
          <a:bodyPr/>
          <a:lstStyle/>
          <a:p>
            <a:r>
              <a:rPr lang="en-US">
                <a:cs typeface="Calibri Light"/>
              </a:rPr>
              <a:t>Converting one AP into another (Race)</a:t>
            </a:r>
            <a:endParaRPr lang="en-US"/>
          </a:p>
        </p:txBody>
      </p:sp>
      <p:pic>
        <p:nvPicPr>
          <p:cNvPr id="5" name="Picture 5" descr="A close up of a logo&#10;&#10;Description generated with very high confidence">
            <a:extLst>
              <a:ext uri="{FF2B5EF4-FFF2-40B4-BE49-F238E27FC236}">
                <a16:creationId xmlns:a16="http://schemas.microsoft.com/office/drawing/2014/main" id="{63CF7487-A3BB-4C96-A70F-ACC994460EF6}"/>
              </a:ext>
            </a:extLst>
          </p:cNvPr>
          <p:cNvPicPr>
            <a:picLocks noGrp="1" noChangeAspect="1"/>
          </p:cNvPicPr>
          <p:nvPr>
            <p:ph idx="1"/>
          </p:nvPr>
        </p:nvPicPr>
        <p:blipFill>
          <a:blip r:embed="rId3"/>
          <a:stretch>
            <a:fillRect/>
          </a:stretch>
        </p:blipFill>
        <p:spPr>
          <a:xfrm>
            <a:off x="921177" y="1796317"/>
            <a:ext cx="4351338" cy="4351338"/>
          </a:xfrm>
          <a:prstGeom prst="rect">
            <a:avLst/>
          </a:prstGeom>
        </p:spPr>
      </p:pic>
      <p:sp>
        <p:nvSpPr>
          <p:cNvPr id="4" name="Slide Number Placeholder 3">
            <a:extLst>
              <a:ext uri="{FF2B5EF4-FFF2-40B4-BE49-F238E27FC236}">
                <a16:creationId xmlns:a16="http://schemas.microsoft.com/office/drawing/2014/main" id="{8766BC65-558B-4F30-9F9B-1666EF4C1DA8}"/>
              </a:ext>
            </a:extLst>
          </p:cNvPr>
          <p:cNvSpPr>
            <a:spLocks noGrp="1"/>
          </p:cNvSpPr>
          <p:nvPr>
            <p:ph type="sldNum" sz="quarter" idx="12"/>
          </p:nvPr>
        </p:nvSpPr>
        <p:spPr/>
        <p:txBody>
          <a:bodyPr/>
          <a:lstStyle/>
          <a:p>
            <a:fld id="{330EA680-D336-4FF7-8B7A-9848BB0A1C32}" type="slidenum">
              <a:rPr lang="en-US" smtClean="0"/>
              <a:t>29</a:t>
            </a:fld>
            <a:endParaRPr lang="en-US"/>
          </a:p>
        </p:txBody>
      </p:sp>
      <p:pic>
        <p:nvPicPr>
          <p:cNvPr id="7" name="Picture 7" descr="A screenshot of a cell phone&#10;&#10;Description generated with very high confidence">
            <a:extLst>
              <a:ext uri="{FF2B5EF4-FFF2-40B4-BE49-F238E27FC236}">
                <a16:creationId xmlns:a16="http://schemas.microsoft.com/office/drawing/2014/main" id="{9AB4AFD4-4903-43A1-B240-B9693F9DEFB4}"/>
              </a:ext>
            </a:extLst>
          </p:cNvPr>
          <p:cNvPicPr>
            <a:picLocks noChangeAspect="1"/>
          </p:cNvPicPr>
          <p:nvPr/>
        </p:nvPicPr>
        <p:blipFill>
          <a:blip r:embed="rId4"/>
          <a:stretch>
            <a:fillRect/>
          </a:stretch>
        </p:blipFill>
        <p:spPr>
          <a:xfrm>
            <a:off x="6561016" y="1940169"/>
            <a:ext cx="4169507" cy="4110891"/>
          </a:xfrm>
          <a:prstGeom prst="rect">
            <a:avLst/>
          </a:prstGeom>
        </p:spPr>
      </p:pic>
    </p:spTree>
    <p:extLst>
      <p:ext uri="{BB962C8B-B14F-4D97-AF65-F5344CB8AC3E}">
        <p14:creationId xmlns:p14="http://schemas.microsoft.com/office/powerpoint/2010/main" val="2576690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5D28-D74B-4F5F-BA22-A5DE7613ECCD}"/>
              </a:ext>
            </a:extLst>
          </p:cNvPr>
          <p:cNvSpPr>
            <a:spLocks noGrp="1"/>
          </p:cNvSpPr>
          <p:nvPr>
            <p:ph type="title"/>
          </p:nvPr>
        </p:nvSpPr>
        <p:spPr>
          <a:xfrm>
            <a:off x="481013" y="3752849"/>
            <a:ext cx="3290887" cy="2452687"/>
          </a:xfrm>
        </p:spPr>
        <p:txBody>
          <a:bodyPr anchor="ctr">
            <a:normAutofit/>
          </a:bodyPr>
          <a:lstStyle/>
          <a:p>
            <a:r>
              <a:rPr lang="en-US" sz="3600">
                <a:cs typeface="Calibri Light"/>
              </a:rPr>
              <a:t>Introduction</a:t>
            </a:r>
            <a:endParaRPr lang="en-US" sz="3600"/>
          </a:p>
        </p:txBody>
      </p:sp>
      <p:pic>
        <p:nvPicPr>
          <p:cNvPr id="5" name="Picture 5">
            <a:extLst>
              <a:ext uri="{FF2B5EF4-FFF2-40B4-BE49-F238E27FC236}">
                <a16:creationId xmlns:a16="http://schemas.microsoft.com/office/drawing/2014/main" id="{040FA724-C3A6-4B27-8CA9-0F7031231496}"/>
              </a:ext>
            </a:extLst>
          </p:cNvPr>
          <p:cNvPicPr>
            <a:picLocks noChangeAspect="1"/>
          </p:cNvPicPr>
          <p:nvPr/>
        </p:nvPicPr>
        <p:blipFill rotWithShape="1">
          <a:blip r:embed="rId3"/>
          <a:srcRect b="4143"/>
          <a:stretch/>
        </p:blipFill>
        <p:spPr>
          <a:xfrm>
            <a:off x="20" y="-28270"/>
            <a:ext cx="12191980" cy="3710603"/>
          </a:xfrm>
          <a:custGeom>
            <a:avLst/>
            <a:gdLst>
              <a:gd name="connsiteX0" fmla="*/ 0 w 12192000"/>
              <a:gd name="connsiteY0" fmla="*/ 0 h 3692092"/>
              <a:gd name="connsiteX1" fmla="*/ 12192000 w 12192000"/>
              <a:gd name="connsiteY1" fmla="*/ 0 h 3692092"/>
              <a:gd name="connsiteX2" fmla="*/ 12192000 w 12192000"/>
              <a:gd name="connsiteY2" fmla="*/ 3504824 h 3692092"/>
              <a:gd name="connsiteX3" fmla="*/ 12024691 w 12192000"/>
              <a:gd name="connsiteY3" fmla="*/ 3517794 h 3692092"/>
              <a:gd name="connsiteX4" fmla="*/ 160485 w 12192000"/>
              <a:gd name="connsiteY4" fmla="*/ 3663863 h 3692092"/>
              <a:gd name="connsiteX5" fmla="*/ 0 w 12192000"/>
              <a:gd name="connsiteY5" fmla="*/ 3692092 h 369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9EDB08AD-2F9B-4E44-84FC-8E2252FDE09D}"/>
              </a:ext>
            </a:extLst>
          </p:cNvPr>
          <p:cNvSpPr>
            <a:spLocks noGrp="1"/>
          </p:cNvSpPr>
          <p:nvPr>
            <p:ph idx="1"/>
          </p:nvPr>
        </p:nvSpPr>
        <p:spPr>
          <a:xfrm>
            <a:off x="3848202" y="3752850"/>
            <a:ext cx="8059521" cy="2692769"/>
          </a:xfrm>
        </p:spPr>
        <p:txBody>
          <a:bodyPr vert="horz" lIns="91440" tIns="45720" rIns="91440" bIns="45720" rtlCol="0" anchor="ctr">
            <a:normAutofit/>
          </a:bodyPr>
          <a:lstStyle/>
          <a:p>
            <a:r>
              <a:rPr lang="en-US" sz="1800">
                <a:cs typeface="Calibri"/>
              </a:rPr>
              <a:t>AI affects our lives in many ways</a:t>
            </a:r>
          </a:p>
          <a:p>
            <a:r>
              <a:rPr lang="en-US" sz="1800">
                <a:cs typeface="Calibri"/>
              </a:rPr>
              <a:t>Widespread algorithms with many small interactions</a:t>
            </a:r>
          </a:p>
          <a:p>
            <a:pPr lvl="1"/>
            <a:r>
              <a:rPr lang="en-US" sz="1800">
                <a:cs typeface="Calibri"/>
              </a:rPr>
              <a:t>Recommendations, search, advertisement etc...</a:t>
            </a:r>
          </a:p>
          <a:p>
            <a:r>
              <a:rPr lang="en-US" sz="1800">
                <a:cs typeface="Calibri"/>
              </a:rPr>
              <a:t>Specialized algorithms with many small interactions</a:t>
            </a:r>
          </a:p>
          <a:p>
            <a:pPr lvl="1"/>
            <a:r>
              <a:rPr lang="en-US" sz="1800">
                <a:cs typeface="Calibri"/>
              </a:rPr>
              <a:t>Criminal justice, medicine, finance etc...</a:t>
            </a:r>
          </a:p>
          <a:p>
            <a:pPr>
              <a:buFont typeface="Arial"/>
            </a:pPr>
            <a:r>
              <a:rPr lang="en-US" sz="1800">
                <a:cs typeface="Calibri"/>
              </a:rPr>
              <a:t>At this level of impact, algorithms can have </a:t>
            </a:r>
            <a:r>
              <a:rPr lang="en-US" sz="1800" i="1">
                <a:cs typeface="Calibri"/>
              </a:rPr>
              <a:t>unintended consequences</a:t>
            </a:r>
            <a:r>
              <a:rPr lang="en-US" sz="1800">
                <a:cs typeface="Calibri"/>
              </a:rPr>
              <a:t>.</a:t>
            </a:r>
          </a:p>
          <a:p>
            <a:pPr>
              <a:buFont typeface="Arial"/>
            </a:pPr>
            <a:r>
              <a:rPr lang="en-US" sz="1800">
                <a:cs typeface="Calibri"/>
              </a:rPr>
              <a:t>But only low classification is not enough here, </a:t>
            </a:r>
            <a:r>
              <a:rPr lang="en-US" sz="1800" b="1" i="1">
                <a:cs typeface="Calibri"/>
              </a:rPr>
              <a:t>we need fairness</a:t>
            </a:r>
          </a:p>
          <a:p>
            <a:pPr lvl="1"/>
            <a:endParaRPr lang="en-US" sz="1800">
              <a:cs typeface="Calibri"/>
            </a:endParaRPr>
          </a:p>
        </p:txBody>
      </p:sp>
      <p:sp>
        <p:nvSpPr>
          <p:cNvPr id="4" name="Slide Number Placeholder 3">
            <a:extLst>
              <a:ext uri="{FF2B5EF4-FFF2-40B4-BE49-F238E27FC236}">
                <a16:creationId xmlns:a16="http://schemas.microsoft.com/office/drawing/2014/main" id="{1C36755C-6690-4FE5-8F1A-5CDBD711B076}"/>
              </a:ext>
            </a:extLst>
          </p:cNvPr>
          <p:cNvSpPr>
            <a:spLocks noGrp="1"/>
          </p:cNvSpPr>
          <p:nvPr>
            <p:ph type="sldNum" sz="quarter" idx="12"/>
          </p:nvPr>
        </p:nvSpPr>
        <p:spPr>
          <a:xfrm>
            <a:off x="8864600" y="6356350"/>
            <a:ext cx="2743200" cy="365125"/>
          </a:xfrm>
        </p:spPr>
        <p:txBody>
          <a:bodyPr>
            <a:normAutofit/>
          </a:bodyPr>
          <a:lstStyle/>
          <a:p>
            <a:pPr>
              <a:spcAft>
                <a:spcPts val="600"/>
              </a:spcAft>
            </a:pPr>
            <a:fld id="{330EA680-D336-4FF7-8B7A-9848BB0A1C32}" type="slidenum">
              <a:rPr lang="en-US">
                <a:solidFill>
                  <a:schemeClr val="tx1">
                    <a:lumMod val="75000"/>
                    <a:lumOff val="25000"/>
                  </a:schemeClr>
                </a:solidFill>
              </a:rPr>
              <a:pPr>
                <a:spcAft>
                  <a:spcPts val="600"/>
                </a:spcAft>
              </a:pPr>
              <a:t>3</a:t>
            </a:fld>
            <a:endParaRPr lang="en-US">
              <a:solidFill>
                <a:schemeClr val="tx1">
                  <a:lumMod val="75000"/>
                  <a:lumOff val="25000"/>
                </a:schemeClr>
              </a:solidFill>
            </a:endParaRPr>
          </a:p>
        </p:txBody>
      </p:sp>
    </p:spTree>
    <p:extLst>
      <p:ext uri="{BB962C8B-B14F-4D97-AF65-F5344CB8AC3E}">
        <p14:creationId xmlns:p14="http://schemas.microsoft.com/office/powerpoint/2010/main" val="87777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60726-F5A4-4C31-8857-0B432EE5ACF3}"/>
              </a:ext>
            </a:extLst>
          </p:cNvPr>
          <p:cNvSpPr>
            <a:spLocks noGrp="1"/>
          </p:cNvSpPr>
          <p:nvPr>
            <p:ph type="title"/>
          </p:nvPr>
        </p:nvSpPr>
        <p:spPr/>
        <p:txBody>
          <a:bodyPr/>
          <a:lstStyle/>
          <a:p>
            <a:r>
              <a:rPr lang="en-US">
                <a:cs typeface="Calibri Light"/>
              </a:rPr>
              <a:t>Equalizing APs</a:t>
            </a:r>
            <a:endParaRPr lang="en-US"/>
          </a:p>
        </p:txBody>
      </p:sp>
      <p:sp>
        <p:nvSpPr>
          <p:cNvPr id="4" name="Slide Number Placeholder 3">
            <a:extLst>
              <a:ext uri="{FF2B5EF4-FFF2-40B4-BE49-F238E27FC236}">
                <a16:creationId xmlns:a16="http://schemas.microsoft.com/office/drawing/2014/main" id="{E4504D2A-5868-46A7-B22C-D03ABF97BA54}"/>
              </a:ext>
            </a:extLst>
          </p:cNvPr>
          <p:cNvSpPr>
            <a:spLocks noGrp="1"/>
          </p:cNvSpPr>
          <p:nvPr>
            <p:ph type="sldNum" sz="quarter" idx="12"/>
          </p:nvPr>
        </p:nvSpPr>
        <p:spPr/>
        <p:txBody>
          <a:bodyPr/>
          <a:lstStyle/>
          <a:p>
            <a:fld id="{330EA680-D336-4FF7-8B7A-9848BB0A1C32}" type="slidenum">
              <a:rPr lang="en-US" smtClean="0"/>
              <a:t>30</a:t>
            </a:fld>
            <a:endParaRPr lang="en-US"/>
          </a:p>
        </p:txBody>
      </p:sp>
      <p:pic>
        <p:nvPicPr>
          <p:cNvPr id="9" name="Picture 9" descr="A close up of a pencil&#10;&#10;Description generated with high confidence">
            <a:extLst>
              <a:ext uri="{FF2B5EF4-FFF2-40B4-BE49-F238E27FC236}">
                <a16:creationId xmlns:a16="http://schemas.microsoft.com/office/drawing/2014/main" id="{05FC3097-5091-4253-9708-845CB2F2735A}"/>
              </a:ext>
            </a:extLst>
          </p:cNvPr>
          <p:cNvPicPr>
            <a:picLocks noGrp="1" noChangeAspect="1"/>
          </p:cNvPicPr>
          <p:nvPr>
            <p:ph idx="1"/>
          </p:nvPr>
        </p:nvPicPr>
        <p:blipFill>
          <a:blip r:embed="rId3"/>
          <a:stretch>
            <a:fillRect/>
          </a:stretch>
        </p:blipFill>
        <p:spPr>
          <a:xfrm>
            <a:off x="2671351" y="1317625"/>
            <a:ext cx="6860844" cy="5482792"/>
          </a:xfrm>
          <a:prstGeom prst="rect">
            <a:avLst/>
          </a:prstGeom>
        </p:spPr>
      </p:pic>
    </p:spTree>
    <p:extLst>
      <p:ext uri="{BB962C8B-B14F-4D97-AF65-F5344CB8AC3E}">
        <p14:creationId xmlns:p14="http://schemas.microsoft.com/office/powerpoint/2010/main" val="725961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BC953-3632-474D-83D3-4F3CF4CCEA8C}"/>
              </a:ext>
            </a:extLst>
          </p:cNvPr>
          <p:cNvSpPr>
            <a:spLocks noGrp="1"/>
          </p:cNvSpPr>
          <p:nvPr>
            <p:ph type="title"/>
          </p:nvPr>
        </p:nvSpPr>
        <p:spPr/>
        <p:txBody>
          <a:bodyPr/>
          <a:lstStyle/>
          <a:p>
            <a:br>
              <a:rPr lang="en-US">
                <a:cs typeface="Calibri Light"/>
              </a:rPr>
            </a:br>
            <a:r>
              <a:rPr lang="en-US">
                <a:cs typeface="Calibri Light"/>
              </a:rPr>
              <a:t>Converting one AP into another (Gender)</a:t>
            </a:r>
          </a:p>
          <a:p>
            <a:endParaRPr lang="en-US">
              <a:cs typeface="Calibri Light"/>
            </a:endParaRPr>
          </a:p>
        </p:txBody>
      </p:sp>
      <p:pic>
        <p:nvPicPr>
          <p:cNvPr id="5" name="Picture 5" descr="A screenshot of a cell phone&#10;&#10;Description generated with very high confidence">
            <a:extLst>
              <a:ext uri="{FF2B5EF4-FFF2-40B4-BE49-F238E27FC236}">
                <a16:creationId xmlns:a16="http://schemas.microsoft.com/office/drawing/2014/main" id="{658F8F96-80B6-46A4-92F2-C1477F4B4E6F}"/>
              </a:ext>
            </a:extLst>
          </p:cNvPr>
          <p:cNvPicPr>
            <a:picLocks noGrp="1" noChangeAspect="1"/>
          </p:cNvPicPr>
          <p:nvPr>
            <p:ph idx="1"/>
          </p:nvPr>
        </p:nvPicPr>
        <p:blipFill>
          <a:blip r:embed="rId2"/>
          <a:stretch>
            <a:fillRect/>
          </a:stretch>
        </p:blipFill>
        <p:spPr>
          <a:xfrm>
            <a:off x="1588477" y="2268842"/>
            <a:ext cx="4218353" cy="3816594"/>
          </a:xfrm>
          <a:prstGeom prst="rect">
            <a:avLst/>
          </a:prstGeom>
        </p:spPr>
      </p:pic>
      <p:sp>
        <p:nvSpPr>
          <p:cNvPr id="4" name="Slide Number Placeholder 3">
            <a:extLst>
              <a:ext uri="{FF2B5EF4-FFF2-40B4-BE49-F238E27FC236}">
                <a16:creationId xmlns:a16="http://schemas.microsoft.com/office/drawing/2014/main" id="{52F31B09-68B2-4CD2-B4F3-59A1749D900E}"/>
              </a:ext>
            </a:extLst>
          </p:cNvPr>
          <p:cNvSpPr>
            <a:spLocks noGrp="1"/>
          </p:cNvSpPr>
          <p:nvPr>
            <p:ph type="sldNum" sz="quarter" idx="12"/>
          </p:nvPr>
        </p:nvSpPr>
        <p:spPr/>
        <p:txBody>
          <a:bodyPr/>
          <a:lstStyle/>
          <a:p>
            <a:fld id="{330EA680-D336-4FF7-8B7A-9848BB0A1C32}" type="slidenum">
              <a:rPr lang="en-US" smtClean="0"/>
              <a:t>31</a:t>
            </a:fld>
            <a:endParaRPr lang="en-US"/>
          </a:p>
        </p:txBody>
      </p:sp>
      <p:pic>
        <p:nvPicPr>
          <p:cNvPr id="7" name="Picture 7" descr="A screenshot of a cell phone&#10;&#10;Description generated with very high confidence">
            <a:extLst>
              <a:ext uri="{FF2B5EF4-FFF2-40B4-BE49-F238E27FC236}">
                <a16:creationId xmlns:a16="http://schemas.microsoft.com/office/drawing/2014/main" id="{578956BC-22F4-4F70-960B-8EFC11212A77}"/>
              </a:ext>
            </a:extLst>
          </p:cNvPr>
          <p:cNvPicPr>
            <a:picLocks noChangeAspect="1"/>
          </p:cNvPicPr>
          <p:nvPr/>
        </p:nvPicPr>
        <p:blipFill>
          <a:blip r:embed="rId3"/>
          <a:stretch>
            <a:fillRect/>
          </a:stretch>
        </p:blipFill>
        <p:spPr>
          <a:xfrm>
            <a:off x="6607768" y="2265345"/>
            <a:ext cx="4042507" cy="3808045"/>
          </a:xfrm>
          <a:prstGeom prst="rect">
            <a:avLst/>
          </a:prstGeom>
        </p:spPr>
      </p:pic>
    </p:spTree>
    <p:extLst>
      <p:ext uri="{BB962C8B-B14F-4D97-AF65-F5344CB8AC3E}">
        <p14:creationId xmlns:p14="http://schemas.microsoft.com/office/powerpoint/2010/main" val="2716451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39BD2-BA4D-4019-B99C-A5425138FEDD}"/>
              </a:ext>
            </a:extLst>
          </p:cNvPr>
          <p:cNvSpPr>
            <a:spLocks noGrp="1"/>
          </p:cNvSpPr>
          <p:nvPr>
            <p:ph type="title"/>
          </p:nvPr>
        </p:nvSpPr>
        <p:spPr/>
        <p:txBody>
          <a:bodyPr/>
          <a:lstStyle/>
          <a:p>
            <a:r>
              <a:rPr lang="en-US">
                <a:cs typeface="Calibri Light"/>
              </a:rPr>
              <a:t>Observations</a:t>
            </a:r>
            <a:endParaRPr lang="en-US"/>
          </a:p>
        </p:txBody>
      </p:sp>
      <p:sp>
        <p:nvSpPr>
          <p:cNvPr id="3" name="Content Placeholder 2">
            <a:extLst>
              <a:ext uri="{FF2B5EF4-FFF2-40B4-BE49-F238E27FC236}">
                <a16:creationId xmlns:a16="http://schemas.microsoft.com/office/drawing/2014/main" id="{1611D375-D431-48A9-A34D-91C10FF96CB6}"/>
              </a:ext>
            </a:extLst>
          </p:cNvPr>
          <p:cNvSpPr>
            <a:spLocks noGrp="1"/>
          </p:cNvSpPr>
          <p:nvPr>
            <p:ph idx="1"/>
          </p:nvPr>
        </p:nvSpPr>
        <p:spPr/>
        <p:txBody>
          <a:bodyPr vert="horz" lIns="91440" tIns="45720" rIns="91440" bIns="45720" rtlCol="0" anchor="t">
            <a:normAutofit/>
          </a:bodyPr>
          <a:lstStyle/>
          <a:p>
            <a:pPr marL="0" indent="0">
              <a:buNone/>
            </a:pPr>
            <a:r>
              <a:rPr lang="en-US">
                <a:cs typeface="Calibri"/>
              </a:rPr>
              <a:t>Method of deferring: (race)</a:t>
            </a:r>
          </a:p>
          <a:p>
            <a:pPr marL="514350" indent="-514350">
              <a:buAutoNum type="arabicPeriod"/>
            </a:pPr>
            <a:r>
              <a:rPr lang="en-US">
                <a:cs typeface="Calibri"/>
              </a:rPr>
              <a:t>Only on African-Americans – 36%</a:t>
            </a:r>
          </a:p>
          <a:p>
            <a:pPr marL="514350" indent="-514350">
              <a:buAutoNum type="arabicPeriod"/>
            </a:pPr>
            <a:r>
              <a:rPr lang="en-US">
                <a:cs typeface="Calibri"/>
              </a:rPr>
              <a:t>Only on Caucasians – 25%</a:t>
            </a:r>
          </a:p>
          <a:p>
            <a:pPr marL="514350" indent="-514350">
              <a:buAutoNum type="arabicPeriod"/>
            </a:pPr>
            <a:r>
              <a:rPr lang="en-US">
                <a:cs typeface="Calibri"/>
              </a:rPr>
              <a:t>Equal fraction of African Americans and Caucasians – 25%</a:t>
            </a:r>
          </a:p>
          <a:p>
            <a:pPr marL="0" indent="0">
              <a:buNone/>
            </a:pPr>
            <a:endParaRPr lang="en-US">
              <a:cs typeface="Calibri"/>
            </a:endParaRPr>
          </a:p>
        </p:txBody>
      </p:sp>
      <p:sp>
        <p:nvSpPr>
          <p:cNvPr id="4" name="Slide Number Placeholder 3">
            <a:extLst>
              <a:ext uri="{FF2B5EF4-FFF2-40B4-BE49-F238E27FC236}">
                <a16:creationId xmlns:a16="http://schemas.microsoft.com/office/drawing/2014/main" id="{F203CC3D-5925-4B86-B381-5FFBB9259712}"/>
              </a:ext>
            </a:extLst>
          </p:cNvPr>
          <p:cNvSpPr>
            <a:spLocks noGrp="1"/>
          </p:cNvSpPr>
          <p:nvPr>
            <p:ph type="sldNum" sz="quarter" idx="12"/>
          </p:nvPr>
        </p:nvSpPr>
        <p:spPr/>
        <p:txBody>
          <a:bodyPr/>
          <a:lstStyle/>
          <a:p>
            <a:fld id="{330EA680-D336-4FF7-8B7A-9848BB0A1C32}" type="slidenum">
              <a:rPr lang="en-US" smtClean="0"/>
              <a:t>32</a:t>
            </a:fld>
            <a:endParaRPr lang="en-US"/>
          </a:p>
        </p:txBody>
      </p:sp>
    </p:spTree>
    <p:extLst>
      <p:ext uri="{BB962C8B-B14F-4D97-AF65-F5344CB8AC3E}">
        <p14:creationId xmlns:p14="http://schemas.microsoft.com/office/powerpoint/2010/main" val="3500865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A8FB8-4A0C-43AB-80AE-E72064356A42}"/>
              </a:ext>
            </a:extLst>
          </p:cNvPr>
          <p:cNvSpPr>
            <a:spLocks noGrp="1"/>
          </p:cNvSpPr>
          <p:nvPr>
            <p:ph type="title"/>
          </p:nvPr>
        </p:nvSpPr>
        <p:spPr/>
        <p:txBody>
          <a:bodyPr/>
          <a:lstStyle/>
          <a:p>
            <a:r>
              <a:rPr lang="en-US">
                <a:cs typeface="Calibri Light"/>
              </a:rPr>
              <a:t>Experiment 3: Health Care domain</a:t>
            </a:r>
            <a:endParaRPr lang="en-US"/>
          </a:p>
        </p:txBody>
      </p:sp>
      <p:sp>
        <p:nvSpPr>
          <p:cNvPr id="3" name="Content Placeholder 2">
            <a:extLst>
              <a:ext uri="{FF2B5EF4-FFF2-40B4-BE49-F238E27FC236}">
                <a16:creationId xmlns:a16="http://schemas.microsoft.com/office/drawing/2014/main" id="{BFE31BEF-67AD-499C-A77A-62CEEF62BCC6}"/>
              </a:ext>
            </a:extLst>
          </p:cNvPr>
          <p:cNvSpPr>
            <a:spLocks noGrp="1"/>
          </p:cNvSpPr>
          <p:nvPr>
            <p:ph idx="1"/>
          </p:nvPr>
        </p:nvSpPr>
        <p:spPr/>
        <p:txBody>
          <a:bodyPr vert="horz" lIns="91440" tIns="45720" rIns="91440" bIns="45720" rtlCol="0" anchor="t">
            <a:normAutofit/>
          </a:bodyPr>
          <a:lstStyle/>
          <a:p>
            <a:pPr marL="0" indent="0">
              <a:buNone/>
            </a:pPr>
            <a:endParaRPr lang="en-US">
              <a:cs typeface="Calibri"/>
            </a:endParaRPr>
          </a:p>
          <a:p>
            <a:r>
              <a:rPr lang="en-US">
                <a:cs typeface="Calibri"/>
              </a:rPr>
              <a:t>Imagine there was a simple test to see whether you were developing Alzheimer’s disease. You would look at a picture and describe it, software would assess the way you spoke, and based on your answer, tell you whether you had early-stage Alzheimer’s. It would be quick, easy, and over 90% accurate—except for you, it doesn’t work.</a:t>
            </a:r>
          </a:p>
          <a:p>
            <a:r>
              <a:rPr lang="en-US">
                <a:cs typeface="Calibri"/>
              </a:rPr>
              <a:t>That might be because you’re from Africa. Or because you’re from India, or China, or Michigan. Imagine most of the world is getting healthier because of some new technology, but you’re getting left behind.</a:t>
            </a:r>
            <a:endParaRPr lang="en-US"/>
          </a:p>
          <a:p>
            <a:endParaRPr lang="en-US"/>
          </a:p>
          <a:p>
            <a:endParaRPr lang="en-US"/>
          </a:p>
          <a:p>
            <a:endParaRPr lang="en-US">
              <a:cs typeface="Calibri"/>
            </a:endParaRPr>
          </a:p>
        </p:txBody>
      </p:sp>
      <p:sp>
        <p:nvSpPr>
          <p:cNvPr id="4" name="Slide Number Placeholder 3">
            <a:extLst>
              <a:ext uri="{FF2B5EF4-FFF2-40B4-BE49-F238E27FC236}">
                <a16:creationId xmlns:a16="http://schemas.microsoft.com/office/drawing/2014/main" id="{43498403-F631-413F-ACE5-EA29842D93BF}"/>
              </a:ext>
            </a:extLst>
          </p:cNvPr>
          <p:cNvSpPr>
            <a:spLocks noGrp="1"/>
          </p:cNvSpPr>
          <p:nvPr>
            <p:ph type="sldNum" sz="quarter" idx="12"/>
          </p:nvPr>
        </p:nvSpPr>
        <p:spPr/>
        <p:txBody>
          <a:bodyPr/>
          <a:lstStyle/>
          <a:p>
            <a:fld id="{330EA680-D336-4FF7-8B7A-9848BB0A1C32}" type="slidenum">
              <a:rPr lang="en-US" smtClean="0"/>
              <a:t>33</a:t>
            </a:fld>
            <a:endParaRPr lang="en-US"/>
          </a:p>
        </p:txBody>
      </p:sp>
    </p:spTree>
    <p:extLst>
      <p:ext uri="{BB962C8B-B14F-4D97-AF65-F5344CB8AC3E}">
        <p14:creationId xmlns:p14="http://schemas.microsoft.com/office/powerpoint/2010/main" val="3018623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83912-14C2-49EA-8720-3534FC2FC55C}"/>
              </a:ext>
            </a:extLst>
          </p:cNvPr>
          <p:cNvSpPr>
            <a:spLocks noGrp="1"/>
          </p:cNvSpPr>
          <p:nvPr>
            <p:ph type="title"/>
          </p:nvPr>
        </p:nvSpPr>
        <p:spPr/>
        <p:txBody>
          <a:bodyPr/>
          <a:lstStyle/>
          <a:p>
            <a:r>
              <a:rPr lang="en-US">
                <a:cs typeface="Calibri Light"/>
              </a:rPr>
              <a:t>Experiment 4: Image dataset </a:t>
            </a:r>
            <a:endParaRPr lang="en-US"/>
          </a:p>
        </p:txBody>
      </p:sp>
      <p:sp>
        <p:nvSpPr>
          <p:cNvPr id="3" name="Content Placeholder 2">
            <a:extLst>
              <a:ext uri="{FF2B5EF4-FFF2-40B4-BE49-F238E27FC236}">
                <a16:creationId xmlns:a16="http://schemas.microsoft.com/office/drawing/2014/main" id="{D6F89D48-3017-4A36-BB04-C661843FBCBA}"/>
              </a:ext>
            </a:extLst>
          </p:cNvPr>
          <p:cNvSpPr>
            <a:spLocks noGrp="1"/>
          </p:cNvSpPr>
          <p:nvPr>
            <p:ph idx="1"/>
          </p:nvPr>
        </p:nvSpPr>
        <p:spPr/>
        <p:txBody>
          <a:bodyPr vert="horz" lIns="91440" tIns="45720" rIns="91440" bIns="45720" rtlCol="0" anchor="t">
            <a:normAutofit/>
          </a:bodyPr>
          <a:lstStyle/>
          <a:p>
            <a:r>
              <a:rPr lang="en-US">
                <a:cs typeface="Calibri"/>
              </a:rPr>
              <a:t>Image dataset</a:t>
            </a:r>
          </a:p>
          <a:p>
            <a:r>
              <a:rPr lang="en-US">
                <a:cs typeface="Calibri"/>
              </a:rPr>
              <a:t>Multiclass</a:t>
            </a:r>
          </a:p>
        </p:txBody>
      </p:sp>
      <p:sp>
        <p:nvSpPr>
          <p:cNvPr id="4" name="Slide Number Placeholder 3">
            <a:extLst>
              <a:ext uri="{FF2B5EF4-FFF2-40B4-BE49-F238E27FC236}">
                <a16:creationId xmlns:a16="http://schemas.microsoft.com/office/drawing/2014/main" id="{A1973D23-3572-4E40-8EBB-8049D61F7617}"/>
              </a:ext>
            </a:extLst>
          </p:cNvPr>
          <p:cNvSpPr>
            <a:spLocks noGrp="1"/>
          </p:cNvSpPr>
          <p:nvPr>
            <p:ph type="sldNum" sz="quarter" idx="12"/>
          </p:nvPr>
        </p:nvSpPr>
        <p:spPr/>
        <p:txBody>
          <a:bodyPr/>
          <a:lstStyle/>
          <a:p>
            <a:fld id="{330EA680-D336-4FF7-8B7A-9848BB0A1C32}" type="slidenum">
              <a:rPr lang="en-US" smtClean="0"/>
              <a:t>34</a:t>
            </a:fld>
            <a:endParaRPr lang="en-US"/>
          </a:p>
        </p:txBody>
      </p:sp>
    </p:spTree>
    <p:extLst>
      <p:ext uri="{BB962C8B-B14F-4D97-AF65-F5344CB8AC3E}">
        <p14:creationId xmlns:p14="http://schemas.microsoft.com/office/powerpoint/2010/main" val="12450897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3426E-0767-4649-9281-CC0F89D8C5D6}"/>
              </a:ext>
            </a:extLst>
          </p:cNvPr>
          <p:cNvSpPr>
            <a:spLocks noGrp="1"/>
          </p:cNvSpPr>
          <p:nvPr>
            <p:ph type="title"/>
          </p:nvPr>
        </p:nvSpPr>
        <p:spPr/>
        <p:txBody>
          <a:bodyPr/>
          <a:lstStyle/>
          <a:p>
            <a:r>
              <a:rPr lang="en-US">
                <a:cs typeface="Calibri Light"/>
              </a:rPr>
              <a:t>Summary</a:t>
            </a:r>
            <a:endParaRPr lang="en-US"/>
          </a:p>
        </p:txBody>
      </p:sp>
      <p:sp>
        <p:nvSpPr>
          <p:cNvPr id="3" name="Content Placeholder 2">
            <a:extLst>
              <a:ext uri="{FF2B5EF4-FFF2-40B4-BE49-F238E27FC236}">
                <a16:creationId xmlns:a16="http://schemas.microsoft.com/office/drawing/2014/main" id="{1F1B6460-452E-43B3-A034-9142052AAEBE}"/>
              </a:ext>
            </a:extLst>
          </p:cNvPr>
          <p:cNvSpPr>
            <a:spLocks noGrp="1"/>
          </p:cNvSpPr>
          <p:nvPr>
            <p:ph idx="1"/>
          </p:nvPr>
        </p:nvSpPr>
        <p:spPr/>
        <p:txBody>
          <a:bodyPr vert="horz" lIns="91440" tIns="45720" rIns="91440" bIns="45720" rtlCol="0" anchor="t">
            <a:normAutofit/>
          </a:bodyPr>
          <a:lstStyle/>
          <a:p>
            <a:r>
              <a:rPr lang="en-US">
                <a:cs typeface="Calibri"/>
              </a:rPr>
              <a:t>This is a very exciting, interesting field.</a:t>
            </a:r>
          </a:p>
          <a:p>
            <a:r>
              <a:rPr lang="en-US">
                <a:cs typeface="Calibri"/>
              </a:rPr>
              <a:t>The context may also affect the way one defines the deferral analogues of FPR and FNR.</a:t>
            </a:r>
          </a:p>
          <a:p>
            <a:r>
              <a:rPr lang="en-US">
                <a:cs typeface="Calibri"/>
              </a:rPr>
              <a:t>The first approach we considered is to condition on not deferring.</a:t>
            </a:r>
          </a:p>
          <a:p>
            <a:r>
              <a:rPr lang="en-US">
                <a:cs typeface="Calibri"/>
              </a:rPr>
              <a:t>A second approach is to leave the original definition unchanged.</a:t>
            </a:r>
          </a:p>
          <a:p>
            <a:r>
              <a:rPr lang="en-US">
                <a:cs typeface="Calibri"/>
              </a:rPr>
              <a:t>The unconditional FPR effectively categorizes deferrals as correct output.</a:t>
            </a:r>
          </a:p>
          <a:p>
            <a:pPr marL="0" indent="0">
              <a:buNone/>
            </a:pPr>
            <a:endParaRPr lang="en-US">
              <a:cs typeface="Calibri"/>
            </a:endParaRPr>
          </a:p>
          <a:p>
            <a:r>
              <a:rPr lang="en-US" i="1">
                <a:solidFill>
                  <a:schemeClr val="bg2">
                    <a:lumMod val="50000"/>
                  </a:schemeClr>
                </a:solidFill>
                <a:cs typeface="Calibri"/>
              </a:rPr>
              <a:t>Those who work with AI should be ready!!</a:t>
            </a:r>
          </a:p>
        </p:txBody>
      </p:sp>
      <p:sp>
        <p:nvSpPr>
          <p:cNvPr id="4" name="Slide Number Placeholder 3">
            <a:extLst>
              <a:ext uri="{FF2B5EF4-FFF2-40B4-BE49-F238E27FC236}">
                <a16:creationId xmlns:a16="http://schemas.microsoft.com/office/drawing/2014/main" id="{1B2B285A-5C3D-4C48-B992-F1C4C4650D6D}"/>
              </a:ext>
            </a:extLst>
          </p:cNvPr>
          <p:cNvSpPr>
            <a:spLocks noGrp="1"/>
          </p:cNvSpPr>
          <p:nvPr>
            <p:ph type="sldNum" sz="quarter" idx="12"/>
          </p:nvPr>
        </p:nvSpPr>
        <p:spPr/>
        <p:txBody>
          <a:bodyPr/>
          <a:lstStyle/>
          <a:p>
            <a:fld id="{330EA680-D336-4FF7-8B7A-9848BB0A1C32}" type="slidenum">
              <a:rPr lang="en-US" smtClean="0"/>
              <a:t>35</a:t>
            </a:fld>
            <a:endParaRPr lang="en-US"/>
          </a:p>
        </p:txBody>
      </p:sp>
    </p:spTree>
    <p:extLst>
      <p:ext uri="{BB962C8B-B14F-4D97-AF65-F5344CB8AC3E}">
        <p14:creationId xmlns:p14="http://schemas.microsoft.com/office/powerpoint/2010/main" val="1214068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CDD41-108A-45A5-B616-49E41DCE27A5}"/>
              </a:ext>
            </a:extLst>
          </p:cNvPr>
          <p:cNvSpPr>
            <a:spLocks noGrp="1"/>
          </p:cNvSpPr>
          <p:nvPr>
            <p:ph type="title"/>
          </p:nvPr>
        </p:nvSpPr>
        <p:spPr>
          <a:xfrm>
            <a:off x="838200" y="365125"/>
            <a:ext cx="10515600" cy="1325563"/>
          </a:xfrm>
        </p:spPr>
        <p:txBody>
          <a:bodyPr/>
          <a:lstStyle/>
          <a:p>
            <a:r>
              <a:rPr lang="en-US"/>
              <a:t>Recommendations</a:t>
            </a:r>
          </a:p>
        </p:txBody>
      </p:sp>
      <p:sp>
        <p:nvSpPr>
          <p:cNvPr id="4" name="Slide Number Placeholder 3">
            <a:extLst>
              <a:ext uri="{FF2B5EF4-FFF2-40B4-BE49-F238E27FC236}">
                <a16:creationId xmlns:a16="http://schemas.microsoft.com/office/drawing/2014/main" id="{AFA4E796-42EA-4CFE-B7CC-E00BE5BED3E1}"/>
              </a:ext>
            </a:extLst>
          </p:cNvPr>
          <p:cNvSpPr>
            <a:spLocks noGrp="1"/>
          </p:cNvSpPr>
          <p:nvPr>
            <p:ph type="sldNum" sz="quarter" idx="12"/>
          </p:nvPr>
        </p:nvSpPr>
        <p:spPr/>
        <p:txBody>
          <a:bodyPr/>
          <a:lstStyle/>
          <a:p>
            <a:fld id="{330EA680-D336-4FF7-8B7A-9848BB0A1C32}" type="slidenum">
              <a:rPr lang="en-US" smtClean="0"/>
              <a:t>36</a:t>
            </a:fld>
            <a:endParaRPr lang="en-US"/>
          </a:p>
        </p:txBody>
      </p:sp>
      <p:sp>
        <p:nvSpPr>
          <p:cNvPr id="3" name="TextBox 2">
            <a:extLst>
              <a:ext uri="{FF2B5EF4-FFF2-40B4-BE49-F238E27FC236}">
                <a16:creationId xmlns:a16="http://schemas.microsoft.com/office/drawing/2014/main" id="{755CB421-0ACB-4388-B01A-E27838311118}"/>
              </a:ext>
            </a:extLst>
          </p:cNvPr>
          <p:cNvSpPr txBox="1"/>
          <p:nvPr/>
        </p:nvSpPr>
        <p:spPr>
          <a:xfrm>
            <a:off x="747879" y="1690688"/>
            <a:ext cx="11356137" cy="3108543"/>
          </a:xfrm>
          <a:prstGeom prst="rect">
            <a:avLst/>
          </a:prstGeom>
          <a:noFill/>
        </p:spPr>
        <p:txBody>
          <a:bodyPr wrap="square" rtlCol="0" anchor="t">
            <a:spAutoFit/>
          </a:bodyPr>
          <a:lstStyle/>
          <a:p>
            <a:pPr marL="457200" indent="-457200">
              <a:buFont typeface="Arial"/>
              <a:buChar char="•"/>
            </a:pPr>
            <a:r>
              <a:rPr lang="en-US" sz="2800" b="1"/>
              <a:t>ML is domain-specific</a:t>
            </a:r>
            <a:r>
              <a:rPr lang="en-US" sz="2800"/>
              <a:t>: We need to understand the legal &amp; social context.</a:t>
            </a:r>
            <a:endParaRPr lang="en-US">
              <a:cs typeface="Calibri" panose="020F0502020204030204"/>
            </a:endParaRPr>
          </a:p>
          <a:p>
            <a:pPr marL="457200" indent="-457200">
              <a:buFont typeface="Arial"/>
              <a:buChar char="•"/>
            </a:pPr>
            <a:r>
              <a:rPr lang="en-US" sz="2800"/>
              <a:t>Besides inspecting models, </a:t>
            </a:r>
            <a:r>
              <a:rPr lang="en-US" sz="2800" b="1" i="1"/>
              <a:t>Scrutinize data and How it was generated</a:t>
            </a:r>
            <a:r>
              <a:rPr lang="en-US" sz="2800" i="1"/>
              <a:t>.</a:t>
            </a:r>
            <a:endParaRPr lang="en-US" sz="2800" i="1">
              <a:cs typeface="Calibri" panose="020F0502020204030204"/>
            </a:endParaRPr>
          </a:p>
          <a:p>
            <a:pPr marL="457200" indent="-457200">
              <a:buFont typeface="Arial"/>
              <a:buChar char="•"/>
            </a:pPr>
            <a:r>
              <a:rPr lang="en-US" sz="2800"/>
              <a:t>Besides static one-shot problems, </a:t>
            </a:r>
            <a:r>
              <a:rPr lang="en-US" sz="2800" b="1"/>
              <a:t>study long-term effects, feedback loops, and interventions</a:t>
            </a:r>
            <a:r>
              <a:rPr lang="en-US" sz="2800"/>
              <a:t>.</a:t>
            </a:r>
            <a:endParaRPr lang="en-US" sz="2800" i="1">
              <a:cs typeface="Calibri" panose="020F0502020204030204"/>
            </a:endParaRPr>
          </a:p>
          <a:p>
            <a:pPr marL="457200" indent="-457200">
              <a:buFont typeface="Arial"/>
              <a:buChar char="•"/>
            </a:pPr>
            <a:r>
              <a:rPr lang="en-US" sz="2800"/>
              <a:t>Establish qualitative understanding of </a:t>
            </a:r>
            <a:r>
              <a:rPr lang="en-US" sz="2800" b="1"/>
              <a:t>When/Why</a:t>
            </a:r>
            <a:r>
              <a:rPr lang="en-US" sz="2800"/>
              <a:t> </a:t>
            </a:r>
            <a:r>
              <a:rPr lang="en-US" sz="2800" b="1"/>
              <a:t>ML is the right tool</a:t>
            </a:r>
            <a:r>
              <a:rPr lang="en-US" sz="2800"/>
              <a:t> for the application.</a:t>
            </a:r>
            <a:endParaRPr lang="en-US" sz="2800">
              <a:cs typeface="Calibri" panose="020F0502020204030204"/>
            </a:endParaRPr>
          </a:p>
          <a:p>
            <a:pPr marL="457200" indent="-457200">
              <a:buFont typeface="Arial"/>
              <a:buChar char="•"/>
            </a:pPr>
            <a:r>
              <a:rPr lang="en-US" sz="2800"/>
              <a:t>Establish understanding of </a:t>
            </a:r>
            <a:r>
              <a:rPr lang="en-US" sz="2800" b="1"/>
              <a:t>What Constitutes Negligence?</a:t>
            </a:r>
            <a:endParaRPr lang="en-US" sz="2800">
              <a:cs typeface="Calibri" panose="020F0502020204030204"/>
            </a:endParaRPr>
          </a:p>
        </p:txBody>
      </p:sp>
    </p:spTree>
    <p:extLst>
      <p:ext uri="{BB962C8B-B14F-4D97-AF65-F5344CB8AC3E}">
        <p14:creationId xmlns:p14="http://schemas.microsoft.com/office/powerpoint/2010/main" val="357155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94D8-9ACA-443B-A3A4-681B8103B089}"/>
              </a:ext>
            </a:extLst>
          </p:cNvPr>
          <p:cNvSpPr>
            <a:spLocks noGrp="1"/>
          </p:cNvSpPr>
          <p:nvPr>
            <p:ph type="title"/>
          </p:nvPr>
        </p:nvSpPr>
        <p:spPr/>
        <p:txBody>
          <a:bodyPr/>
          <a:lstStyle/>
          <a:p>
            <a:r>
              <a:rPr lang="en-US">
                <a:cs typeface="Calibri Light"/>
              </a:rPr>
              <a:t>References</a:t>
            </a:r>
            <a:endParaRPr lang="en-US"/>
          </a:p>
        </p:txBody>
      </p:sp>
      <p:sp>
        <p:nvSpPr>
          <p:cNvPr id="3" name="Content Placeholder 2">
            <a:extLst>
              <a:ext uri="{FF2B5EF4-FFF2-40B4-BE49-F238E27FC236}">
                <a16:creationId xmlns:a16="http://schemas.microsoft.com/office/drawing/2014/main" id="{6CDCAF55-8418-40D9-A0B4-DE298AE078A3}"/>
              </a:ext>
            </a:extLst>
          </p:cNvPr>
          <p:cNvSpPr>
            <a:spLocks noGrp="1"/>
          </p:cNvSpPr>
          <p:nvPr>
            <p:ph idx="1"/>
          </p:nvPr>
        </p:nvSpPr>
        <p:spPr>
          <a:xfrm>
            <a:off x="838200" y="1520825"/>
            <a:ext cx="10515600" cy="4656138"/>
          </a:xfrm>
        </p:spPr>
        <p:txBody>
          <a:bodyPr vert="horz" lIns="91440" tIns="45720" rIns="91440" bIns="45720" rtlCol="0" anchor="t">
            <a:normAutofit/>
          </a:bodyPr>
          <a:lstStyle/>
          <a:p>
            <a:r>
              <a:rPr lang="en-US" sz="2400">
                <a:cs typeface="Calibri"/>
              </a:rPr>
              <a:t>Ran </a:t>
            </a:r>
            <a:r>
              <a:rPr lang="en-US" sz="2400" err="1">
                <a:cs typeface="Calibri"/>
              </a:rPr>
              <a:t>canetti</a:t>
            </a:r>
            <a:r>
              <a:rPr lang="en-US" sz="2400">
                <a:cs typeface="Calibri"/>
              </a:rPr>
              <a:t>, </a:t>
            </a:r>
            <a:r>
              <a:rPr lang="en-US" sz="2400" err="1">
                <a:cs typeface="Calibri"/>
              </a:rPr>
              <a:t>Aloni</a:t>
            </a:r>
            <a:r>
              <a:rPr lang="en-US" sz="2400">
                <a:cs typeface="Calibri"/>
              </a:rPr>
              <a:t> Cohen, Nishanth </a:t>
            </a:r>
            <a:r>
              <a:rPr lang="en-US" sz="2400" err="1">
                <a:cs typeface="Calibri"/>
              </a:rPr>
              <a:t>Dikkala</a:t>
            </a:r>
            <a:r>
              <a:rPr lang="en-US" sz="2400">
                <a:cs typeface="Calibri"/>
              </a:rPr>
              <a:t>, Govind </a:t>
            </a:r>
            <a:r>
              <a:rPr lang="en-US" sz="2400" err="1">
                <a:cs typeface="Calibri"/>
              </a:rPr>
              <a:t>Ramnarayan</a:t>
            </a:r>
            <a:r>
              <a:rPr lang="en-US" sz="2400">
                <a:cs typeface="Calibri"/>
              </a:rPr>
              <a:t>, Sarah Scheffer, Adam Smith 2019. </a:t>
            </a:r>
            <a:r>
              <a:rPr lang="en-US" sz="2400" i="1">
                <a:cs typeface="Calibri"/>
              </a:rPr>
              <a:t>From soft classifiers to hard decisions.</a:t>
            </a:r>
            <a:r>
              <a:rPr lang="en-US" sz="2400">
                <a:cs typeface="Calibri"/>
              </a:rPr>
              <a:t> </a:t>
            </a:r>
            <a:r>
              <a:rPr lang="en-US" sz="2400">
                <a:cs typeface="Calibri"/>
                <a:hlinkClick r:id="rId2"/>
              </a:rPr>
              <a:t>https://arxiv.org/pdf/1810.02003.pdf</a:t>
            </a:r>
            <a:endParaRPr lang="en-US" sz="2400">
              <a:cs typeface="Calibri"/>
            </a:endParaRPr>
          </a:p>
          <a:p>
            <a:r>
              <a:rPr lang="en-US" sz="2400">
                <a:cs typeface="Calibri"/>
                <a:hlinkClick r:id="rId3"/>
              </a:rPr>
              <a:t>http://www.cs.toronto.edu/~madras/presentations/fairness-ml-uaig.pdf</a:t>
            </a:r>
            <a:endParaRPr lang="en-US" sz="2400">
              <a:cs typeface="Calibri"/>
            </a:endParaRPr>
          </a:p>
          <a:p>
            <a:r>
              <a:rPr lang="en-US" sz="2400">
                <a:cs typeface="Calibri"/>
                <a:hlinkClick r:id="rId4"/>
              </a:rPr>
              <a:t>https://fatconference.org/2019/acceptedpapers.html</a:t>
            </a:r>
            <a:endParaRPr lang="en-US" sz="2400">
              <a:cs typeface="Calibri"/>
            </a:endParaRPr>
          </a:p>
          <a:p>
            <a:r>
              <a:rPr lang="en-US" sz="2400">
                <a:cs typeface="Calibri"/>
                <a:hlinkClick r:id="rId5"/>
              </a:rPr>
              <a:t>https://fairmlclass.github.io/</a:t>
            </a:r>
            <a:endParaRPr lang="en-US" sz="2400">
              <a:cs typeface="Calibri"/>
            </a:endParaRPr>
          </a:p>
          <a:p>
            <a:r>
              <a:rPr lang="en-US" sz="2400">
                <a:cs typeface="Calibri"/>
                <a:hlinkClick r:id="rId6"/>
              </a:rPr>
              <a:t>https://www.youtube.com/watch?v=Ecl60vmMD5o&amp;t=1222s</a:t>
            </a:r>
            <a:endParaRPr lang="en-US" sz="2400">
              <a:cs typeface="Calibri"/>
            </a:endParaRPr>
          </a:p>
          <a:p>
            <a:r>
              <a:rPr lang="en-US" sz="2400">
                <a:cs typeface="Calibri"/>
              </a:rPr>
              <a:t>http://www.cis.upenn.edu/~aaroth/</a:t>
            </a:r>
          </a:p>
          <a:p>
            <a:endParaRPr lang="en-US" sz="2400">
              <a:cs typeface="Calibri"/>
            </a:endParaRPr>
          </a:p>
        </p:txBody>
      </p:sp>
      <p:sp>
        <p:nvSpPr>
          <p:cNvPr id="4" name="Slide Number Placeholder 3">
            <a:extLst>
              <a:ext uri="{FF2B5EF4-FFF2-40B4-BE49-F238E27FC236}">
                <a16:creationId xmlns:a16="http://schemas.microsoft.com/office/drawing/2014/main" id="{CC10E400-8ECE-4BB9-B36A-8816E8F68430}"/>
              </a:ext>
            </a:extLst>
          </p:cNvPr>
          <p:cNvSpPr>
            <a:spLocks noGrp="1"/>
          </p:cNvSpPr>
          <p:nvPr>
            <p:ph type="sldNum" sz="quarter" idx="12"/>
          </p:nvPr>
        </p:nvSpPr>
        <p:spPr/>
        <p:txBody>
          <a:bodyPr/>
          <a:lstStyle/>
          <a:p>
            <a:fld id="{330EA680-D336-4FF7-8B7A-9848BB0A1C32}" type="slidenum">
              <a:rPr lang="en-US" smtClean="0"/>
              <a:t>37</a:t>
            </a:fld>
            <a:endParaRPr lang="en-US"/>
          </a:p>
        </p:txBody>
      </p:sp>
    </p:spTree>
    <p:extLst>
      <p:ext uri="{BB962C8B-B14F-4D97-AF65-F5344CB8AC3E}">
        <p14:creationId xmlns:p14="http://schemas.microsoft.com/office/powerpoint/2010/main" val="3083888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6E1B2-86AE-4D5C-B84E-4328A4295D0C}"/>
              </a:ext>
            </a:extLst>
          </p:cNvPr>
          <p:cNvSpPr>
            <a:spLocks noGrp="1"/>
          </p:cNvSpPr>
          <p:nvPr>
            <p:ph type="title"/>
          </p:nvPr>
        </p:nvSpPr>
        <p:spPr/>
        <p:txBody>
          <a:bodyPr/>
          <a:lstStyle/>
          <a:p>
            <a:endParaRPr lang="en-US"/>
          </a:p>
        </p:txBody>
      </p:sp>
      <p:pic>
        <p:nvPicPr>
          <p:cNvPr id="5" name="Picture 5" descr="A screenshot of a computer&#10;&#10;Description generated with very high confidence">
            <a:extLst>
              <a:ext uri="{FF2B5EF4-FFF2-40B4-BE49-F238E27FC236}">
                <a16:creationId xmlns:a16="http://schemas.microsoft.com/office/drawing/2014/main" id="{69F5E323-28F3-48D9-B795-B4C0A6EEAB5B}"/>
              </a:ext>
            </a:extLst>
          </p:cNvPr>
          <p:cNvPicPr>
            <a:picLocks noGrp="1" noChangeAspect="1"/>
          </p:cNvPicPr>
          <p:nvPr>
            <p:ph idx="1"/>
          </p:nvPr>
        </p:nvPicPr>
        <p:blipFill rotWithShape="1">
          <a:blip r:embed="rId2"/>
          <a:srcRect l="5762" t="6568" r="1921" b="3814"/>
          <a:stretch/>
        </p:blipFill>
        <p:spPr>
          <a:xfrm>
            <a:off x="783836" y="1888422"/>
            <a:ext cx="5178706" cy="4577220"/>
          </a:xfrm>
          <a:prstGeom prst="rect">
            <a:avLst/>
          </a:prstGeom>
        </p:spPr>
      </p:pic>
      <p:sp>
        <p:nvSpPr>
          <p:cNvPr id="4" name="Slide Number Placeholder 3">
            <a:extLst>
              <a:ext uri="{FF2B5EF4-FFF2-40B4-BE49-F238E27FC236}">
                <a16:creationId xmlns:a16="http://schemas.microsoft.com/office/drawing/2014/main" id="{6170582F-8C90-41D1-B95A-AF28A0628981}"/>
              </a:ext>
            </a:extLst>
          </p:cNvPr>
          <p:cNvSpPr>
            <a:spLocks noGrp="1"/>
          </p:cNvSpPr>
          <p:nvPr>
            <p:ph type="sldNum" sz="quarter" idx="12"/>
          </p:nvPr>
        </p:nvSpPr>
        <p:spPr/>
        <p:txBody>
          <a:bodyPr/>
          <a:lstStyle/>
          <a:p>
            <a:fld id="{330EA680-D336-4FF7-8B7A-9848BB0A1C32}" type="slidenum">
              <a:rPr lang="en-US" smtClean="0"/>
              <a:t>4</a:t>
            </a:fld>
            <a:endParaRPr lang="en-US"/>
          </a:p>
        </p:txBody>
      </p:sp>
      <p:pic>
        <p:nvPicPr>
          <p:cNvPr id="3" name="Picture 5" descr="A screenshot of a cell phone&#10;&#10;Description generated with very high confidence">
            <a:extLst>
              <a:ext uri="{FF2B5EF4-FFF2-40B4-BE49-F238E27FC236}">
                <a16:creationId xmlns:a16="http://schemas.microsoft.com/office/drawing/2014/main" id="{8D73C0DA-0133-4BC1-8B49-2AE77031C53B}"/>
              </a:ext>
            </a:extLst>
          </p:cNvPr>
          <p:cNvPicPr>
            <a:picLocks noChangeAspect="1"/>
          </p:cNvPicPr>
          <p:nvPr/>
        </p:nvPicPr>
        <p:blipFill>
          <a:blip r:embed="rId3"/>
          <a:stretch>
            <a:fillRect/>
          </a:stretch>
        </p:blipFill>
        <p:spPr>
          <a:xfrm>
            <a:off x="6236855" y="1888457"/>
            <a:ext cx="5213927" cy="4766721"/>
          </a:xfrm>
          <a:prstGeom prst="rect">
            <a:avLst/>
          </a:prstGeom>
        </p:spPr>
      </p:pic>
    </p:spTree>
    <p:extLst>
      <p:ext uri="{BB962C8B-B14F-4D97-AF65-F5344CB8AC3E}">
        <p14:creationId xmlns:p14="http://schemas.microsoft.com/office/powerpoint/2010/main" val="1220624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4633A-2FC0-44B6-A0B3-4F3E1436268F}"/>
              </a:ext>
            </a:extLst>
          </p:cNvPr>
          <p:cNvSpPr>
            <a:spLocks noGrp="1"/>
          </p:cNvSpPr>
          <p:nvPr>
            <p:ph type="title"/>
          </p:nvPr>
        </p:nvSpPr>
        <p:spPr>
          <a:xfrm>
            <a:off x="838200" y="231775"/>
            <a:ext cx="10515600" cy="1325563"/>
          </a:xfrm>
        </p:spPr>
        <p:txBody>
          <a:bodyPr/>
          <a:lstStyle/>
          <a:p>
            <a:r>
              <a:rPr lang="en-US">
                <a:cs typeface="Calibri Light"/>
              </a:rPr>
              <a:t>Example - COMPAS</a:t>
            </a:r>
            <a:endParaRPr lang="en-US"/>
          </a:p>
        </p:txBody>
      </p:sp>
      <p:sp>
        <p:nvSpPr>
          <p:cNvPr id="3" name="Content Placeholder 2">
            <a:extLst>
              <a:ext uri="{FF2B5EF4-FFF2-40B4-BE49-F238E27FC236}">
                <a16:creationId xmlns:a16="http://schemas.microsoft.com/office/drawing/2014/main" id="{BB48B1E3-D0FE-43DD-8D0A-7AF82A3BE507}"/>
              </a:ext>
            </a:extLst>
          </p:cNvPr>
          <p:cNvSpPr>
            <a:spLocks noGrp="1"/>
          </p:cNvSpPr>
          <p:nvPr>
            <p:ph idx="1"/>
          </p:nvPr>
        </p:nvSpPr>
        <p:spPr>
          <a:xfrm>
            <a:off x="838200" y="1397000"/>
            <a:ext cx="10515600" cy="4779963"/>
          </a:xfrm>
        </p:spPr>
        <p:txBody>
          <a:bodyPr vert="horz" lIns="91440" tIns="45720" rIns="91440" bIns="45720" rtlCol="0" anchor="t">
            <a:normAutofit/>
          </a:bodyPr>
          <a:lstStyle/>
          <a:p>
            <a:r>
              <a:rPr lang="en-US">
                <a:cs typeface="Calibri"/>
              </a:rPr>
              <a:t>Fairness is morally and legally motivated</a:t>
            </a:r>
          </a:p>
          <a:p>
            <a:r>
              <a:rPr lang="en-US">
                <a:cs typeface="Calibri"/>
              </a:rPr>
              <a:t>Takes many forms</a:t>
            </a:r>
          </a:p>
          <a:p>
            <a:r>
              <a:rPr lang="en-US">
                <a:cs typeface="Calibri"/>
              </a:rPr>
              <a:t>Criminal justice: recidivism algorithm(COMPAS)</a:t>
            </a:r>
          </a:p>
          <a:p>
            <a:pPr lvl="1"/>
            <a:r>
              <a:rPr lang="en-US">
                <a:cs typeface="Calibri"/>
              </a:rPr>
              <a:t>Predicting if a defendant should receive bail</a:t>
            </a:r>
          </a:p>
          <a:p>
            <a:pPr lvl="1"/>
            <a:r>
              <a:rPr lang="en-US">
                <a:cs typeface="Calibri"/>
              </a:rPr>
              <a:t>Unbalanced false positive rates: more likely to wrongly deny a black person bail</a:t>
            </a:r>
          </a:p>
          <a:p>
            <a:pPr lvl="1"/>
            <a:endParaRPr lang="en-US">
              <a:cs typeface="Calibri"/>
            </a:endParaRPr>
          </a:p>
        </p:txBody>
      </p:sp>
      <p:sp>
        <p:nvSpPr>
          <p:cNvPr id="4" name="Slide Number Placeholder 3">
            <a:extLst>
              <a:ext uri="{FF2B5EF4-FFF2-40B4-BE49-F238E27FC236}">
                <a16:creationId xmlns:a16="http://schemas.microsoft.com/office/drawing/2014/main" id="{94CC08E4-28B2-4AED-A985-DF77F13CE699}"/>
              </a:ext>
            </a:extLst>
          </p:cNvPr>
          <p:cNvSpPr>
            <a:spLocks noGrp="1"/>
          </p:cNvSpPr>
          <p:nvPr>
            <p:ph type="sldNum" sz="quarter" idx="12"/>
          </p:nvPr>
        </p:nvSpPr>
        <p:spPr/>
        <p:txBody>
          <a:bodyPr/>
          <a:lstStyle/>
          <a:p>
            <a:fld id="{330EA680-D336-4FF7-8B7A-9848BB0A1C32}" type="slidenum">
              <a:rPr lang="en-US" smtClean="0"/>
              <a:t>5</a:t>
            </a:fld>
            <a:endParaRPr lang="en-US"/>
          </a:p>
        </p:txBody>
      </p:sp>
      <p:graphicFrame>
        <p:nvGraphicFramePr>
          <p:cNvPr id="5" name="Table 5">
            <a:extLst>
              <a:ext uri="{FF2B5EF4-FFF2-40B4-BE49-F238E27FC236}">
                <a16:creationId xmlns:a16="http://schemas.microsoft.com/office/drawing/2014/main" id="{306621F5-2426-46BA-B200-2E7A5D3AD2E6}"/>
              </a:ext>
            </a:extLst>
          </p:cNvPr>
          <p:cNvGraphicFramePr>
            <a:graphicFrameLocks noGrp="1"/>
          </p:cNvGraphicFramePr>
          <p:nvPr>
            <p:extLst>
              <p:ext uri="{D42A27DB-BD31-4B8C-83A1-F6EECF244321}">
                <p14:modId xmlns:p14="http://schemas.microsoft.com/office/powerpoint/2010/main" val="3567167123"/>
              </p:ext>
            </p:extLst>
          </p:nvPr>
        </p:nvGraphicFramePr>
        <p:xfrm>
          <a:off x="2087880" y="4141851"/>
          <a:ext cx="8168637" cy="1112520"/>
        </p:xfrm>
        <a:graphic>
          <a:graphicData uri="http://schemas.openxmlformats.org/drawingml/2006/table">
            <a:tbl>
              <a:tblPr firstRow="1" bandRow="1">
                <a:tableStyleId>{5C22544A-7EE6-4342-B048-85BDC9FD1C3A}</a:tableStyleId>
              </a:tblPr>
              <a:tblGrid>
                <a:gridCol w="5060156">
                  <a:extLst>
                    <a:ext uri="{9D8B030D-6E8A-4147-A177-3AD203B41FA5}">
                      <a16:colId xmlns:a16="http://schemas.microsoft.com/office/drawing/2014/main" val="4192348192"/>
                    </a:ext>
                  </a:extLst>
                </a:gridCol>
                <a:gridCol w="1643062">
                  <a:extLst>
                    <a:ext uri="{9D8B030D-6E8A-4147-A177-3AD203B41FA5}">
                      <a16:colId xmlns:a16="http://schemas.microsoft.com/office/drawing/2014/main" val="526308701"/>
                    </a:ext>
                  </a:extLst>
                </a:gridCol>
                <a:gridCol w="1465419">
                  <a:extLst>
                    <a:ext uri="{9D8B030D-6E8A-4147-A177-3AD203B41FA5}">
                      <a16:colId xmlns:a16="http://schemas.microsoft.com/office/drawing/2014/main" val="3368862744"/>
                    </a:ext>
                  </a:extLst>
                </a:gridCol>
              </a:tblGrid>
              <a:tr h="370840">
                <a:tc>
                  <a:txBody>
                    <a:bodyPr/>
                    <a:lstStyle/>
                    <a:p>
                      <a:endParaRPr lang="en-US"/>
                    </a:p>
                  </a:txBody>
                  <a:tcPr/>
                </a:tc>
                <a:tc>
                  <a:txBody>
                    <a:bodyPr/>
                    <a:lstStyle/>
                    <a:p>
                      <a:pPr algn="ctr"/>
                      <a:r>
                        <a:rPr lang="en-US"/>
                        <a:t>White</a:t>
                      </a:r>
                    </a:p>
                  </a:txBody>
                  <a:tcPr/>
                </a:tc>
                <a:tc>
                  <a:txBody>
                    <a:bodyPr/>
                    <a:lstStyle/>
                    <a:p>
                      <a:pPr algn="ctr"/>
                      <a:r>
                        <a:rPr lang="en-US"/>
                        <a:t>Black</a:t>
                      </a:r>
                    </a:p>
                  </a:txBody>
                  <a:tcPr/>
                </a:tc>
                <a:extLst>
                  <a:ext uri="{0D108BD9-81ED-4DB2-BD59-A6C34878D82A}">
                    <a16:rowId xmlns:a16="http://schemas.microsoft.com/office/drawing/2014/main" val="2310022995"/>
                  </a:ext>
                </a:extLst>
              </a:tr>
              <a:tr h="370840">
                <a:tc>
                  <a:txBody>
                    <a:bodyPr/>
                    <a:lstStyle/>
                    <a:p>
                      <a:r>
                        <a:rPr lang="en-US"/>
                        <a:t>Wrongly labeled as High-Risk</a:t>
                      </a:r>
                    </a:p>
                  </a:txBody>
                  <a:tcPr/>
                </a:tc>
                <a:tc>
                  <a:txBody>
                    <a:bodyPr/>
                    <a:lstStyle/>
                    <a:p>
                      <a:pPr algn="ctr"/>
                      <a:r>
                        <a:rPr lang="en-US"/>
                        <a:t>23.5%</a:t>
                      </a:r>
                    </a:p>
                  </a:txBody>
                  <a:tcPr/>
                </a:tc>
                <a:tc>
                  <a:txBody>
                    <a:bodyPr/>
                    <a:lstStyle/>
                    <a:p>
                      <a:pPr algn="ctr"/>
                      <a:r>
                        <a:rPr lang="en-US"/>
                        <a:t>44.9%</a:t>
                      </a:r>
                    </a:p>
                  </a:txBody>
                  <a:tcPr/>
                </a:tc>
                <a:extLst>
                  <a:ext uri="{0D108BD9-81ED-4DB2-BD59-A6C34878D82A}">
                    <a16:rowId xmlns:a16="http://schemas.microsoft.com/office/drawing/2014/main" val="1544461444"/>
                  </a:ext>
                </a:extLst>
              </a:tr>
              <a:tr h="370840">
                <a:tc>
                  <a:txBody>
                    <a:bodyPr/>
                    <a:lstStyle/>
                    <a:p>
                      <a:r>
                        <a:rPr lang="en-US"/>
                        <a:t>Wrongly labeled as Low-Risk</a:t>
                      </a:r>
                    </a:p>
                  </a:txBody>
                  <a:tcPr/>
                </a:tc>
                <a:tc>
                  <a:txBody>
                    <a:bodyPr/>
                    <a:lstStyle/>
                    <a:p>
                      <a:pPr algn="ctr"/>
                      <a:r>
                        <a:rPr lang="en-US"/>
                        <a:t>47.7%</a:t>
                      </a:r>
                    </a:p>
                  </a:txBody>
                  <a:tcPr/>
                </a:tc>
                <a:tc>
                  <a:txBody>
                    <a:bodyPr/>
                    <a:lstStyle/>
                    <a:p>
                      <a:pPr algn="ctr"/>
                      <a:r>
                        <a:rPr lang="en-US"/>
                        <a:t>28.0%</a:t>
                      </a:r>
                    </a:p>
                  </a:txBody>
                  <a:tcPr/>
                </a:tc>
                <a:extLst>
                  <a:ext uri="{0D108BD9-81ED-4DB2-BD59-A6C34878D82A}">
                    <a16:rowId xmlns:a16="http://schemas.microsoft.com/office/drawing/2014/main" val="665716609"/>
                  </a:ext>
                </a:extLst>
              </a:tr>
            </a:tbl>
          </a:graphicData>
        </a:graphic>
      </p:graphicFrame>
      <p:sp>
        <p:nvSpPr>
          <p:cNvPr id="7" name="TextBox 6">
            <a:extLst>
              <a:ext uri="{FF2B5EF4-FFF2-40B4-BE49-F238E27FC236}">
                <a16:creationId xmlns:a16="http://schemas.microsoft.com/office/drawing/2014/main" id="{B9DB6A89-8D2D-411D-9BFA-011ABFA17AAB}"/>
              </a:ext>
            </a:extLst>
          </p:cNvPr>
          <p:cNvSpPr txBox="1"/>
          <p:nvPr/>
        </p:nvSpPr>
        <p:spPr>
          <a:xfrm>
            <a:off x="3771900" y="5372100"/>
            <a:ext cx="48958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ProPublica Analysis of COMPAS Algorithm</a:t>
            </a:r>
          </a:p>
        </p:txBody>
      </p:sp>
      <p:sp>
        <p:nvSpPr>
          <p:cNvPr id="6" name="TextBox 5">
            <a:extLst>
              <a:ext uri="{FF2B5EF4-FFF2-40B4-BE49-F238E27FC236}">
                <a16:creationId xmlns:a16="http://schemas.microsoft.com/office/drawing/2014/main" id="{537DF82F-0C8F-4E1F-A387-F90F6040BD3D}"/>
              </a:ext>
            </a:extLst>
          </p:cNvPr>
          <p:cNvSpPr txBox="1"/>
          <p:nvPr/>
        </p:nvSpPr>
        <p:spPr>
          <a:xfrm rot="-10800000" flipV="1">
            <a:off x="0" y="6465332"/>
            <a:ext cx="121824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https://www.propublica.org/article/machine-bias-risk-assessments-in-criminal-sentencing</a:t>
            </a:r>
          </a:p>
        </p:txBody>
      </p:sp>
    </p:spTree>
    <p:extLst>
      <p:ext uri="{BB962C8B-B14F-4D97-AF65-F5344CB8AC3E}">
        <p14:creationId xmlns:p14="http://schemas.microsoft.com/office/powerpoint/2010/main" val="357402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FC71B-47D0-4C4C-8FE8-AF72F1E2CCBF}"/>
              </a:ext>
            </a:extLst>
          </p:cNvPr>
          <p:cNvSpPr>
            <a:spLocks noGrp="1"/>
          </p:cNvSpPr>
          <p:nvPr>
            <p:ph type="title"/>
          </p:nvPr>
        </p:nvSpPr>
        <p:spPr/>
        <p:txBody>
          <a:bodyPr/>
          <a:lstStyle/>
          <a:p>
            <a:r>
              <a:rPr lang="en-US">
                <a:cs typeface="Calibri Light"/>
              </a:rPr>
              <a:t>Example – Word Embeddings</a:t>
            </a:r>
            <a:endParaRPr lang="en-US"/>
          </a:p>
        </p:txBody>
      </p:sp>
      <p:sp>
        <p:nvSpPr>
          <p:cNvPr id="3" name="Content Placeholder 2">
            <a:extLst>
              <a:ext uri="{FF2B5EF4-FFF2-40B4-BE49-F238E27FC236}">
                <a16:creationId xmlns:a16="http://schemas.microsoft.com/office/drawing/2014/main" id="{6A5588AA-6822-4C42-AE54-FF29ECE203AB}"/>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a:cs typeface="Calibri"/>
              </a:rPr>
              <a:t>Bias found word embeddings</a:t>
            </a:r>
          </a:p>
          <a:p>
            <a:pPr lvl="1"/>
            <a:r>
              <a:rPr lang="en-US">
                <a:cs typeface="Calibri"/>
              </a:rPr>
              <a:t>Examined word embeddings (word2vec) trained on Google News</a:t>
            </a:r>
          </a:p>
          <a:p>
            <a:pPr lvl="1"/>
            <a:r>
              <a:rPr lang="en-US">
                <a:cs typeface="Calibri"/>
              </a:rPr>
              <a:t>Vector arithmetic: analogies like, </a:t>
            </a:r>
          </a:p>
          <a:p>
            <a:pPr marL="457200" lvl="1" indent="0">
              <a:buNone/>
            </a:pPr>
            <a:r>
              <a:rPr lang="en-US">
                <a:cs typeface="Calibri"/>
              </a:rPr>
              <a:t>         </a:t>
            </a:r>
            <a:r>
              <a:rPr lang="en-US" i="1">
                <a:cs typeface="Calibri"/>
              </a:rPr>
              <a:t>Paris – France = London – England = Delhi – India</a:t>
            </a:r>
          </a:p>
          <a:p>
            <a:pPr lvl="1"/>
            <a:r>
              <a:rPr lang="en-US">
                <a:cs typeface="Calibri"/>
              </a:rPr>
              <a:t>But, also found,</a:t>
            </a:r>
          </a:p>
          <a:p>
            <a:pPr lvl="2"/>
            <a:r>
              <a:rPr lang="en-US" i="1">
                <a:cs typeface="Calibri"/>
              </a:rPr>
              <a:t>Man – Woman = Programmer – Homemaker = Surgeon – Nurse</a:t>
            </a:r>
            <a:endParaRPr lang="en-US">
              <a:cs typeface="Calibri"/>
            </a:endParaRPr>
          </a:p>
          <a:p>
            <a:pPr marL="914400" lvl="2" indent="0">
              <a:buNone/>
            </a:pPr>
            <a:endParaRPr lang="en-US" i="1">
              <a:cs typeface="Calibri"/>
            </a:endParaRPr>
          </a:p>
          <a:p>
            <a:pPr lvl="2"/>
            <a:r>
              <a:rPr lang="en-US">
                <a:cs typeface="Calibri"/>
              </a:rPr>
              <a:t>The </a:t>
            </a:r>
            <a:r>
              <a:rPr lang="en-US" b="1">
                <a:cs typeface="Calibri"/>
              </a:rPr>
              <a:t>good</a:t>
            </a:r>
            <a:r>
              <a:rPr lang="en-US">
                <a:cs typeface="Calibri"/>
              </a:rPr>
              <a:t> news: </a:t>
            </a:r>
            <a:r>
              <a:rPr lang="en-US" i="1">
                <a:cs typeface="Calibri"/>
              </a:rPr>
              <a:t>word embeddings learn so well!!</a:t>
            </a:r>
            <a:endParaRPr lang="en-US">
              <a:cs typeface="Calibri"/>
            </a:endParaRPr>
          </a:p>
          <a:p>
            <a:pPr lvl="2"/>
            <a:r>
              <a:rPr lang="en-US">
                <a:cs typeface="Calibri"/>
              </a:rPr>
              <a:t>And </a:t>
            </a:r>
            <a:r>
              <a:rPr lang="en-US" b="1">
                <a:cs typeface="Calibri"/>
              </a:rPr>
              <a:t>bad</a:t>
            </a:r>
            <a:r>
              <a:rPr lang="en-US">
                <a:cs typeface="Calibri"/>
              </a:rPr>
              <a:t> news: </a:t>
            </a:r>
            <a:r>
              <a:rPr lang="en-US" i="1">
                <a:cs typeface="Calibri"/>
              </a:rPr>
              <a:t>sometimes too well</a:t>
            </a:r>
            <a:endParaRPr lang="en-US">
              <a:cs typeface="Calibri" panose="020F0502020204030204"/>
            </a:endParaRPr>
          </a:p>
          <a:p>
            <a:pPr lvl="1">
              <a:buFont typeface="Arial"/>
              <a:buChar char="•"/>
            </a:pPr>
            <a:endParaRPr lang="en-US">
              <a:cs typeface="Calibri" panose="020F0502020204030204"/>
            </a:endParaRPr>
          </a:p>
          <a:p>
            <a:pPr marL="457200" lvl="1" indent="0">
              <a:buNone/>
            </a:pPr>
            <a:r>
              <a:rPr lang="en-US">
                <a:cs typeface="Calibri" panose="020F0502020204030204"/>
              </a:rPr>
              <a:t>And, </a:t>
            </a:r>
            <a:r>
              <a:rPr lang="en-US" b="1">
                <a:cs typeface="Calibri"/>
              </a:rPr>
              <a:t>our chatbots should be less biased than we are..!!</a:t>
            </a:r>
          </a:p>
        </p:txBody>
      </p:sp>
      <p:sp>
        <p:nvSpPr>
          <p:cNvPr id="4" name="Slide Number Placeholder 3">
            <a:extLst>
              <a:ext uri="{FF2B5EF4-FFF2-40B4-BE49-F238E27FC236}">
                <a16:creationId xmlns:a16="http://schemas.microsoft.com/office/drawing/2014/main" id="{16FB8BD0-2351-49E9-8CB3-B4E96ECDB3C8}"/>
              </a:ext>
            </a:extLst>
          </p:cNvPr>
          <p:cNvSpPr>
            <a:spLocks noGrp="1"/>
          </p:cNvSpPr>
          <p:nvPr>
            <p:ph type="sldNum" sz="quarter" idx="12"/>
          </p:nvPr>
        </p:nvSpPr>
        <p:spPr/>
        <p:txBody>
          <a:bodyPr/>
          <a:lstStyle/>
          <a:p>
            <a:fld id="{330EA680-D336-4FF7-8B7A-9848BB0A1C32}" type="slidenum">
              <a:rPr lang="en-US" smtClean="0"/>
              <a:t>6</a:t>
            </a:fld>
            <a:endParaRPr lang="en-US"/>
          </a:p>
        </p:txBody>
      </p:sp>
      <p:pic>
        <p:nvPicPr>
          <p:cNvPr id="5" name="Graphic 5" descr="Worried face with no fill">
            <a:extLst>
              <a:ext uri="{FF2B5EF4-FFF2-40B4-BE49-F238E27FC236}">
                <a16:creationId xmlns:a16="http://schemas.microsoft.com/office/drawing/2014/main" id="{245DD430-3E7C-44A0-883D-C1F8B52F71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57349" y="4848444"/>
            <a:ext cx="340291" cy="340291"/>
          </a:xfrm>
          <a:prstGeom prst="rect">
            <a:avLst/>
          </a:prstGeom>
        </p:spPr>
      </p:pic>
    </p:spTree>
    <p:extLst>
      <p:ext uri="{BB962C8B-B14F-4D97-AF65-F5344CB8AC3E}">
        <p14:creationId xmlns:p14="http://schemas.microsoft.com/office/powerpoint/2010/main" val="2900893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5B8B5-B4F5-4FB5-A9FB-7922FF4D93D5}"/>
              </a:ext>
            </a:extLst>
          </p:cNvPr>
          <p:cNvSpPr>
            <a:spLocks noGrp="1"/>
          </p:cNvSpPr>
          <p:nvPr>
            <p:ph type="title"/>
          </p:nvPr>
        </p:nvSpPr>
        <p:spPr>
          <a:xfrm>
            <a:off x="838200" y="365125"/>
            <a:ext cx="10515600" cy="849313"/>
          </a:xfrm>
        </p:spPr>
        <p:txBody>
          <a:bodyPr/>
          <a:lstStyle/>
          <a:p>
            <a:r>
              <a:rPr lang="en-US">
                <a:cs typeface="Calibri Light"/>
              </a:rPr>
              <a:t>Definitions: Group Fairness </a:t>
            </a:r>
            <a:endParaRPr lang="en-US"/>
          </a:p>
        </p:txBody>
      </p:sp>
      <p:sp>
        <p:nvSpPr>
          <p:cNvPr id="3" name="Content Placeholder 2">
            <a:extLst>
              <a:ext uri="{FF2B5EF4-FFF2-40B4-BE49-F238E27FC236}">
                <a16:creationId xmlns:a16="http://schemas.microsoft.com/office/drawing/2014/main" id="{B6CCC804-3E38-4F48-8C25-BBC3C4AF8A52}"/>
              </a:ext>
            </a:extLst>
          </p:cNvPr>
          <p:cNvSpPr>
            <a:spLocks noGrp="1"/>
          </p:cNvSpPr>
          <p:nvPr>
            <p:ph idx="1"/>
          </p:nvPr>
        </p:nvSpPr>
        <p:spPr>
          <a:xfrm>
            <a:off x="838200" y="1292225"/>
            <a:ext cx="10515600" cy="4884738"/>
          </a:xfrm>
        </p:spPr>
        <p:txBody>
          <a:bodyPr vert="horz" lIns="91440" tIns="45720" rIns="91440" bIns="45720" rtlCol="0" anchor="t">
            <a:normAutofit/>
          </a:bodyPr>
          <a:lstStyle/>
          <a:p>
            <a:r>
              <a:rPr lang="en-US">
                <a:cs typeface="Calibri" panose="020F0502020204030204"/>
              </a:rPr>
              <a:t>So, let's say we have our classifier,  but how do we know if it's </a:t>
            </a:r>
            <a:r>
              <a:rPr lang="en-US" i="1">
                <a:cs typeface="Calibri" panose="020F0502020204030204"/>
              </a:rPr>
              <a:t>fair</a:t>
            </a:r>
            <a:r>
              <a:rPr lang="en-US">
                <a:cs typeface="Calibri" panose="020F0502020204030204"/>
              </a:rPr>
              <a:t>?</a:t>
            </a:r>
          </a:p>
          <a:p>
            <a:r>
              <a:rPr lang="en-US">
                <a:cs typeface="Calibri" panose="020F0502020204030204"/>
              </a:rPr>
              <a:t>One metric is </a:t>
            </a:r>
            <a:r>
              <a:rPr lang="en-US" b="1">
                <a:cs typeface="Calibri" panose="020F0502020204030204"/>
              </a:rPr>
              <a:t>demographic parity</a:t>
            </a:r>
            <a:r>
              <a:rPr lang="en-US">
                <a:cs typeface="Calibri" panose="020F0502020204030204"/>
              </a:rPr>
              <a:t> – requiring that the same percentage of A and B receive loans</a:t>
            </a:r>
          </a:p>
          <a:p>
            <a:pPr lvl="1"/>
            <a:r>
              <a:rPr lang="en-US">
                <a:cs typeface="Calibri" panose="020F0502020204030204"/>
              </a:rPr>
              <a:t>What if 80% of A is likely to repay, but only 60% of B is?</a:t>
            </a:r>
          </a:p>
          <a:p>
            <a:pPr lvl="1"/>
            <a:r>
              <a:rPr lang="en-US">
                <a:cs typeface="Calibri" panose="020F0502020204030204"/>
              </a:rPr>
              <a:t>Then demographic parity is too strong</a:t>
            </a:r>
          </a:p>
          <a:p>
            <a:pPr>
              <a:buFont typeface="Arial"/>
              <a:buChar char="•"/>
            </a:pPr>
            <a:r>
              <a:rPr lang="en-US">
                <a:cs typeface="Calibri" panose="020F0502020204030204"/>
              </a:rPr>
              <a:t>Could require equal positive/negative rates</a:t>
            </a:r>
          </a:p>
          <a:p>
            <a:pPr marL="1028700" lvl="1" indent="-342900"/>
            <a:r>
              <a:rPr lang="en-US">
                <a:cs typeface="Calibri" panose="020F0502020204030204"/>
              </a:rPr>
              <a:t>When we make an error, the direction of that error is equally likely for both groups</a:t>
            </a:r>
          </a:p>
          <a:p>
            <a:pPr lvl="1" indent="0">
              <a:buNone/>
            </a:pPr>
            <a:endParaRPr lang="en-US">
              <a:cs typeface="Calibri" panose="020F0502020204030204"/>
            </a:endParaRPr>
          </a:p>
          <a:p>
            <a:pPr lvl="1" indent="0">
              <a:buFont typeface="Arial"/>
            </a:pPr>
            <a:endParaRPr lang="en-US">
              <a:cs typeface="Calibri" panose="020F0502020204030204"/>
            </a:endParaRPr>
          </a:p>
          <a:p>
            <a:r>
              <a:rPr lang="en-US">
                <a:cs typeface="Calibri" panose="020F0502020204030204"/>
              </a:rPr>
              <a:t>"Treat </a:t>
            </a:r>
            <a:r>
              <a:rPr lang="en-US" i="1">
                <a:cs typeface="Calibri" panose="020F0502020204030204"/>
              </a:rPr>
              <a:t>different</a:t>
            </a:r>
            <a:r>
              <a:rPr lang="en-US">
                <a:cs typeface="Calibri" panose="020F0502020204030204"/>
              </a:rPr>
              <a:t> group </a:t>
            </a:r>
            <a:r>
              <a:rPr lang="en-US" i="1">
                <a:cs typeface="Calibri" panose="020F0502020204030204"/>
              </a:rPr>
              <a:t>equally</a:t>
            </a:r>
            <a:r>
              <a:rPr lang="en-US">
                <a:cs typeface="Calibri" panose="020F0502020204030204"/>
              </a:rPr>
              <a:t>"</a:t>
            </a:r>
          </a:p>
          <a:p>
            <a:pPr marL="0" indent="0">
              <a:buNone/>
            </a:pPr>
            <a:endParaRPr lang="en-US">
              <a:cs typeface="Calibri" panose="020F0502020204030204"/>
            </a:endParaRPr>
          </a:p>
        </p:txBody>
      </p:sp>
      <p:sp>
        <p:nvSpPr>
          <p:cNvPr id="4" name="Slide Number Placeholder 3">
            <a:extLst>
              <a:ext uri="{FF2B5EF4-FFF2-40B4-BE49-F238E27FC236}">
                <a16:creationId xmlns:a16="http://schemas.microsoft.com/office/drawing/2014/main" id="{701BD994-B59F-476A-8E3F-E4D52D2FA77F}"/>
              </a:ext>
            </a:extLst>
          </p:cNvPr>
          <p:cNvSpPr>
            <a:spLocks noGrp="1"/>
          </p:cNvSpPr>
          <p:nvPr>
            <p:ph type="sldNum" sz="quarter" idx="12"/>
          </p:nvPr>
        </p:nvSpPr>
        <p:spPr/>
        <p:txBody>
          <a:bodyPr/>
          <a:lstStyle/>
          <a:p>
            <a:fld id="{330EA680-D336-4FF7-8B7A-9848BB0A1C32}" type="slidenum">
              <a:rPr lang="en-US" smtClean="0"/>
              <a:t>7</a:t>
            </a:fld>
            <a:endParaRPr lang="en-US"/>
          </a:p>
        </p:txBody>
      </p:sp>
      <p:sp>
        <p:nvSpPr>
          <p:cNvPr id="5" name="TextBox 4">
            <a:extLst>
              <a:ext uri="{FF2B5EF4-FFF2-40B4-BE49-F238E27FC236}">
                <a16:creationId xmlns:a16="http://schemas.microsoft.com/office/drawing/2014/main" id="{5081AE94-583F-4B35-A56A-A8681B87F6E0}"/>
              </a:ext>
            </a:extLst>
          </p:cNvPr>
          <p:cNvSpPr txBox="1"/>
          <p:nvPr/>
        </p:nvSpPr>
        <p:spPr>
          <a:xfrm>
            <a:off x="2590800" y="4676775"/>
            <a:ext cx="75628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P(loan|no repay, A) = P(loan|no repay, B)</a:t>
            </a:r>
          </a:p>
          <a:p>
            <a:pPr algn="ctr"/>
            <a:r>
              <a:rPr lang="en-US">
                <a:cs typeface="Calibri"/>
              </a:rPr>
              <a:t>P(no loan|would repay, A) = P(no loan|would repay, B)</a:t>
            </a:r>
            <a:endParaRPr lang="en-US"/>
          </a:p>
        </p:txBody>
      </p:sp>
    </p:spTree>
    <p:extLst>
      <p:ext uri="{BB962C8B-B14F-4D97-AF65-F5344CB8AC3E}">
        <p14:creationId xmlns:p14="http://schemas.microsoft.com/office/powerpoint/2010/main" val="282919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D5DB0-DDE1-40A9-A805-B6A4C9E124ED}"/>
              </a:ext>
            </a:extLst>
          </p:cNvPr>
          <p:cNvSpPr>
            <a:spLocks noGrp="1"/>
          </p:cNvSpPr>
          <p:nvPr>
            <p:ph type="title"/>
          </p:nvPr>
        </p:nvSpPr>
        <p:spPr>
          <a:xfrm>
            <a:off x="838200" y="365125"/>
            <a:ext cx="10515600" cy="877888"/>
          </a:xfrm>
        </p:spPr>
        <p:txBody>
          <a:bodyPr/>
          <a:lstStyle/>
          <a:p>
            <a:r>
              <a:rPr lang="en-US">
                <a:cs typeface="Calibri Light"/>
              </a:rPr>
              <a:t>Definitions: Individual Fairness </a:t>
            </a:r>
            <a:endParaRPr lang="en-US"/>
          </a:p>
        </p:txBody>
      </p:sp>
      <p:sp>
        <p:nvSpPr>
          <p:cNvPr id="3" name="Content Placeholder 2">
            <a:extLst>
              <a:ext uri="{FF2B5EF4-FFF2-40B4-BE49-F238E27FC236}">
                <a16:creationId xmlns:a16="http://schemas.microsoft.com/office/drawing/2014/main" id="{BCCAFD9E-77D6-44AE-9C95-084764AB03DD}"/>
              </a:ext>
            </a:extLst>
          </p:cNvPr>
          <p:cNvSpPr>
            <a:spLocks noGrp="1"/>
          </p:cNvSpPr>
          <p:nvPr>
            <p:ph idx="1"/>
          </p:nvPr>
        </p:nvSpPr>
        <p:spPr>
          <a:xfrm>
            <a:off x="838200" y="1292225"/>
            <a:ext cx="10515600" cy="4884738"/>
          </a:xfrm>
        </p:spPr>
        <p:txBody>
          <a:bodyPr vert="horz" lIns="91440" tIns="45720" rIns="91440" bIns="45720" rtlCol="0" anchor="t">
            <a:normAutofit/>
          </a:bodyPr>
          <a:lstStyle/>
          <a:p>
            <a:r>
              <a:rPr lang="en-US">
                <a:cs typeface="Calibri"/>
              </a:rPr>
              <a:t>Unfortunately, the statistical definitions are not meaningful to individuals: because they are constraints only over </a:t>
            </a:r>
            <a:r>
              <a:rPr lang="en-US" b="1" i="1">
                <a:cs typeface="Calibri"/>
              </a:rPr>
              <a:t>averages </a:t>
            </a:r>
            <a:r>
              <a:rPr lang="en-US">
                <a:cs typeface="Calibri"/>
              </a:rPr>
              <a:t>taken over large populations.</a:t>
            </a:r>
          </a:p>
          <a:p>
            <a:r>
              <a:rPr lang="en-US">
                <a:cs typeface="Calibri"/>
              </a:rPr>
              <a:t>They promise nothing about how an individual person will be treated.</a:t>
            </a:r>
          </a:p>
          <a:p>
            <a:endParaRPr lang="en-US">
              <a:cs typeface="Calibri"/>
            </a:endParaRPr>
          </a:p>
          <a:p>
            <a:r>
              <a:rPr lang="en-US">
                <a:cs typeface="Calibri"/>
              </a:rPr>
              <a:t>"</a:t>
            </a:r>
            <a:r>
              <a:rPr lang="en-US" i="1">
                <a:cs typeface="Calibri"/>
              </a:rPr>
              <a:t>Treat similar examples similarly</a:t>
            </a:r>
            <a:r>
              <a:rPr lang="en-US">
                <a:cs typeface="Calibri"/>
              </a:rPr>
              <a:t>"</a:t>
            </a:r>
          </a:p>
        </p:txBody>
      </p:sp>
      <p:sp>
        <p:nvSpPr>
          <p:cNvPr id="4" name="Slide Number Placeholder 3">
            <a:extLst>
              <a:ext uri="{FF2B5EF4-FFF2-40B4-BE49-F238E27FC236}">
                <a16:creationId xmlns:a16="http://schemas.microsoft.com/office/drawing/2014/main" id="{0D3BD706-23F5-45D2-B8DE-6870207EB632}"/>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4057576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76ED-D5E3-4698-82B0-9B8606CC8C02}"/>
              </a:ext>
            </a:extLst>
          </p:cNvPr>
          <p:cNvSpPr>
            <a:spLocks noGrp="1"/>
          </p:cNvSpPr>
          <p:nvPr>
            <p:ph type="title"/>
          </p:nvPr>
        </p:nvSpPr>
        <p:spPr>
          <a:xfrm>
            <a:off x="838200" y="365125"/>
            <a:ext cx="10515600" cy="973138"/>
          </a:xfrm>
        </p:spPr>
        <p:txBody>
          <a:bodyPr/>
          <a:lstStyle/>
          <a:p>
            <a:r>
              <a:rPr lang="en-US">
                <a:cs typeface="Calibri Light"/>
              </a:rPr>
              <a:t>Approach</a:t>
            </a:r>
            <a:endParaRPr lang="en-US"/>
          </a:p>
        </p:txBody>
      </p:sp>
      <p:pic>
        <p:nvPicPr>
          <p:cNvPr id="5" name="Picture 5" descr="A screenshot of a cell phone&#10;&#10;Description generated with very high confidence">
            <a:extLst>
              <a:ext uri="{FF2B5EF4-FFF2-40B4-BE49-F238E27FC236}">
                <a16:creationId xmlns:a16="http://schemas.microsoft.com/office/drawing/2014/main" id="{D9CEDC5E-AED0-4602-918C-5F28F4E3BA8A}"/>
              </a:ext>
            </a:extLst>
          </p:cNvPr>
          <p:cNvPicPr>
            <a:picLocks noGrp="1" noChangeAspect="1"/>
          </p:cNvPicPr>
          <p:nvPr>
            <p:ph idx="1"/>
          </p:nvPr>
        </p:nvPicPr>
        <p:blipFill>
          <a:blip r:embed="rId3"/>
          <a:stretch>
            <a:fillRect/>
          </a:stretch>
        </p:blipFill>
        <p:spPr>
          <a:xfrm>
            <a:off x="838200" y="1138010"/>
            <a:ext cx="10515600" cy="3383418"/>
          </a:xfrm>
          <a:prstGeom prst="rect">
            <a:avLst/>
          </a:prstGeom>
        </p:spPr>
      </p:pic>
      <p:sp>
        <p:nvSpPr>
          <p:cNvPr id="4" name="Slide Number Placeholder 3">
            <a:extLst>
              <a:ext uri="{FF2B5EF4-FFF2-40B4-BE49-F238E27FC236}">
                <a16:creationId xmlns:a16="http://schemas.microsoft.com/office/drawing/2014/main" id="{AD01BA96-E77C-42FB-8BF9-8A314115E8FC}"/>
              </a:ext>
            </a:extLst>
          </p:cNvPr>
          <p:cNvSpPr>
            <a:spLocks noGrp="1"/>
          </p:cNvSpPr>
          <p:nvPr>
            <p:ph type="sldNum" sz="quarter" idx="12"/>
          </p:nvPr>
        </p:nvSpPr>
        <p:spPr/>
        <p:txBody>
          <a:bodyPr/>
          <a:lstStyle/>
          <a:p>
            <a:fld id="{330EA680-D336-4FF7-8B7A-9848BB0A1C32}" type="slidenum">
              <a:rPr lang="en-US" smtClean="0"/>
              <a:t>9</a:t>
            </a:fld>
            <a:endParaRPr lang="en-US"/>
          </a:p>
        </p:txBody>
      </p:sp>
      <p:sp>
        <p:nvSpPr>
          <p:cNvPr id="3" name="TextBox 2">
            <a:extLst>
              <a:ext uri="{FF2B5EF4-FFF2-40B4-BE49-F238E27FC236}">
                <a16:creationId xmlns:a16="http://schemas.microsoft.com/office/drawing/2014/main" id="{62528215-94AA-4D4D-BD79-AB626B446038}"/>
              </a:ext>
            </a:extLst>
          </p:cNvPr>
          <p:cNvSpPr txBox="1"/>
          <p:nvPr/>
        </p:nvSpPr>
        <p:spPr>
          <a:xfrm>
            <a:off x="1323975" y="5119255"/>
            <a:ext cx="926782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Calibri"/>
              </a:rPr>
              <a:t>Under what conditions can we post-process a calibrated soft classifier’s outputs so that the resulting hard classifier equates a subset of {PPV, NPV, FNR, FPR} across a set of protected groups? How can we balance these conflicting goals? </a:t>
            </a:r>
          </a:p>
        </p:txBody>
      </p:sp>
      <p:sp>
        <p:nvSpPr>
          <p:cNvPr id="6" name="TextBox 5">
            <a:extLst>
              <a:ext uri="{FF2B5EF4-FFF2-40B4-BE49-F238E27FC236}">
                <a16:creationId xmlns:a16="http://schemas.microsoft.com/office/drawing/2014/main" id="{522E5F61-9E48-466E-B6BF-F72CA2F60CB4}"/>
              </a:ext>
            </a:extLst>
          </p:cNvPr>
          <p:cNvSpPr txBox="1"/>
          <p:nvPr/>
        </p:nvSpPr>
        <p:spPr>
          <a:xfrm>
            <a:off x="9007763" y="2794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Discussed by: </a:t>
            </a:r>
            <a:endParaRPr lang="en-US"/>
          </a:p>
          <a:p>
            <a:r>
              <a:rPr lang="en-US">
                <a:cs typeface="Calibri"/>
              </a:rPr>
              <a:t>Carnetti &amp; Cohen, 2019</a:t>
            </a:r>
            <a:endParaRPr lang="en-US"/>
          </a:p>
        </p:txBody>
      </p:sp>
    </p:spTree>
    <p:extLst>
      <p:ext uri="{BB962C8B-B14F-4D97-AF65-F5344CB8AC3E}">
        <p14:creationId xmlns:p14="http://schemas.microsoft.com/office/powerpoint/2010/main" val="29776162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1227</Words>
  <Application>Microsoft Office PowerPoint</Application>
  <PresentationFormat>Widescreen</PresentationFormat>
  <Paragraphs>211</Paragraphs>
  <Slides>37</Slides>
  <Notes>13</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How fair can we be?</vt:lpstr>
      <vt:lpstr>Agenda</vt:lpstr>
      <vt:lpstr>Introduction</vt:lpstr>
      <vt:lpstr>PowerPoint Presentation</vt:lpstr>
      <vt:lpstr>Example - COMPAS</vt:lpstr>
      <vt:lpstr>Example – Word Embeddings</vt:lpstr>
      <vt:lpstr>Definitions: Group Fairness </vt:lpstr>
      <vt:lpstr>Definitions: Individual Fairness </vt:lpstr>
      <vt:lpstr>Approach</vt:lpstr>
      <vt:lpstr>Hypothetical hateful content blocker including hateful imagery</vt:lpstr>
      <vt:lpstr>Checkered flag becomes hate symbol, now banned</vt:lpstr>
      <vt:lpstr>Categorizing images by accuracy</vt:lpstr>
      <vt:lpstr>Categorizing images by accuracy</vt:lpstr>
      <vt:lpstr>Categorizing images by accuracy</vt:lpstr>
      <vt:lpstr>Categorizing images by accuracy</vt:lpstr>
      <vt:lpstr>Red Checkerboard images incorrectly banned</vt:lpstr>
      <vt:lpstr>Measuring error imbalance: PPV</vt:lpstr>
      <vt:lpstr>                  Group Fairness: Measuring/ Correcting                                  error imbalance</vt:lpstr>
      <vt:lpstr>Deferring Classifiers</vt:lpstr>
      <vt:lpstr>Two deferral methods</vt:lpstr>
      <vt:lpstr>Method 1: 2 Thresholds per group</vt:lpstr>
      <vt:lpstr>PowerPoint Presentation</vt:lpstr>
      <vt:lpstr>Algorithm</vt:lpstr>
      <vt:lpstr>Method 2 avoids impossibility result on non-deferrals</vt:lpstr>
      <vt:lpstr>Equalize accuracy profile with equal deferral rate </vt:lpstr>
      <vt:lpstr>Equalize accuracy with equal deferral rate  </vt:lpstr>
      <vt:lpstr>Experiment 1: COMPAS</vt:lpstr>
      <vt:lpstr>Thresholds</vt:lpstr>
      <vt:lpstr>Converting one AP into another (Race)</vt:lpstr>
      <vt:lpstr>Equalizing APs</vt:lpstr>
      <vt:lpstr> Converting one AP into another (Gender) </vt:lpstr>
      <vt:lpstr>Observations</vt:lpstr>
      <vt:lpstr>Experiment 3: Health Care domain</vt:lpstr>
      <vt:lpstr>Experiment 4: Image dataset </vt:lpstr>
      <vt:lpstr>Summary</vt:lpstr>
      <vt:lpstr>Recommendations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shri adke</cp:lastModifiedBy>
  <cp:revision>2</cp:revision>
  <dcterms:created xsi:type="dcterms:W3CDTF">2013-07-15T20:26:40Z</dcterms:created>
  <dcterms:modified xsi:type="dcterms:W3CDTF">2019-04-30T01:12:55Z</dcterms:modified>
</cp:coreProperties>
</file>